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627" r:id="rId2"/>
    <p:sldId id="694" r:id="rId3"/>
    <p:sldId id="654" r:id="rId4"/>
    <p:sldId id="628" r:id="rId5"/>
    <p:sldId id="639" r:id="rId6"/>
    <p:sldId id="626" r:id="rId7"/>
    <p:sldId id="637" r:id="rId8"/>
    <p:sldId id="582" r:id="rId9"/>
    <p:sldId id="631" r:id="rId10"/>
    <p:sldId id="586" r:id="rId11"/>
    <p:sldId id="595" r:id="rId12"/>
    <p:sldId id="594" r:id="rId13"/>
    <p:sldId id="693" r:id="rId14"/>
    <p:sldId id="630" r:id="rId15"/>
    <p:sldId id="317" r:id="rId16"/>
    <p:sldId id="640" r:id="rId17"/>
    <p:sldId id="641" r:id="rId18"/>
    <p:sldId id="651" r:id="rId19"/>
    <p:sldId id="602" r:id="rId20"/>
    <p:sldId id="642" r:id="rId21"/>
    <p:sldId id="598" r:id="rId22"/>
    <p:sldId id="636" r:id="rId23"/>
    <p:sldId id="550" r:id="rId24"/>
    <p:sldId id="600" r:id="rId25"/>
    <p:sldId id="655" r:id="rId26"/>
    <p:sldId id="656" r:id="rId27"/>
    <p:sldId id="657" r:id="rId28"/>
    <p:sldId id="658" r:id="rId29"/>
    <p:sldId id="599" r:id="rId30"/>
    <p:sldId id="589" r:id="rId31"/>
    <p:sldId id="648" r:id="rId32"/>
    <p:sldId id="643" r:id="rId33"/>
    <p:sldId id="649" r:id="rId34"/>
    <p:sldId id="644" r:id="rId35"/>
    <p:sldId id="613" r:id="rId36"/>
    <p:sldId id="623" r:id="rId37"/>
    <p:sldId id="645" r:id="rId38"/>
    <p:sldId id="620" r:id="rId39"/>
    <p:sldId id="621" r:id="rId40"/>
    <p:sldId id="652" r:id="rId41"/>
    <p:sldId id="653" r:id="rId42"/>
    <p:sldId id="692" r:id="rId43"/>
    <p:sldId id="695"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64"/>
    <p:restoredTop sz="85474"/>
  </p:normalViewPr>
  <p:slideViewPr>
    <p:cSldViewPr snapToGrid="0" snapToObjects="1">
      <p:cViewPr varScale="1">
        <p:scale>
          <a:sx n="152" d="100"/>
          <a:sy n="152" d="100"/>
        </p:scale>
        <p:origin x="159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FC5F6B-1B2B-BA45-BB3D-DCB405A88DF9}"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en-US"/>
        </a:p>
      </dgm:t>
    </dgm:pt>
    <dgm:pt modelId="{9F71FB00-2001-FA45-931A-02EB6B4EF70B}">
      <dgm:prSet phldrT="[Text]">
        <dgm:style>
          <a:lnRef idx="0">
            <a:schemeClr val="accent6"/>
          </a:lnRef>
          <a:fillRef idx="3">
            <a:schemeClr val="accent6"/>
          </a:fillRef>
          <a:effectRef idx="3">
            <a:schemeClr val="accent6"/>
          </a:effectRef>
          <a:fontRef idx="minor">
            <a:schemeClr val="lt1"/>
          </a:fontRef>
        </dgm:style>
      </dgm:prSet>
      <dgm:spPr/>
      <dgm:t>
        <a:bodyPr/>
        <a:lstStyle/>
        <a:p>
          <a:r>
            <a:rPr lang="en-US" b="1" dirty="0"/>
            <a:t>mapping </a:t>
          </a:r>
        </a:p>
        <a:p>
          <a:r>
            <a:rPr lang="en-US" b="1" dirty="0"/>
            <a:t>(</a:t>
          </a:r>
          <a:r>
            <a:rPr lang="en-US" b="1" i="1" dirty="0"/>
            <a:t>trimmed</a:t>
          </a:r>
          <a:r>
            <a:rPr lang="en-US" b="1" dirty="0"/>
            <a:t> FASTQ)</a:t>
          </a:r>
        </a:p>
      </dgm:t>
    </dgm:pt>
    <dgm:pt modelId="{42F53B4E-47BD-B048-A826-C82E6E9DE6CC}" type="parTrans" cxnId="{B62A0A69-5BAF-3849-9785-C0A6C4607C9C}">
      <dgm:prSet/>
      <dgm:spPr/>
      <dgm:t>
        <a:bodyPr/>
        <a:lstStyle/>
        <a:p>
          <a:endParaRPr lang="en-US"/>
        </a:p>
      </dgm:t>
    </dgm:pt>
    <dgm:pt modelId="{6A67380B-345C-5D47-9E53-00BA2E03962D}" type="sibTrans" cxnId="{B62A0A69-5BAF-3849-9785-C0A6C4607C9C}">
      <dgm:prSet/>
      <dgm:spPr/>
      <dgm:t>
        <a:bodyPr/>
        <a:lstStyle/>
        <a:p>
          <a:endParaRPr lang="en-US"/>
        </a:p>
      </dgm:t>
    </dgm:pt>
    <dgm:pt modelId="{057F37F1-47C2-A54D-A803-D0360E31F62F}">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a:t>GENOME</a:t>
          </a:r>
        </a:p>
      </dgm:t>
    </dgm:pt>
    <dgm:pt modelId="{DEEF4BC0-CFE3-2D45-AFD2-7CBB1F0AAA6D}" type="parTrans" cxnId="{EA9FBEF9-178D-554F-80AE-81D00AA06301}">
      <dgm:prSet/>
      <dgm:spPr>
        <a:ln w="38100"/>
      </dgm:spPr>
      <dgm:t>
        <a:bodyPr/>
        <a:lstStyle/>
        <a:p>
          <a:endParaRPr lang="en-US"/>
        </a:p>
      </dgm:t>
    </dgm:pt>
    <dgm:pt modelId="{35181EE9-E979-9848-99AE-1AC607C40EF1}" type="sibTrans" cxnId="{EA9FBEF9-178D-554F-80AE-81D00AA06301}">
      <dgm:prSet/>
      <dgm:spPr/>
      <dgm:t>
        <a:bodyPr/>
        <a:lstStyle/>
        <a:p>
          <a:endParaRPr lang="en-US"/>
        </a:p>
      </dgm:t>
    </dgm:pt>
    <dgm:pt modelId="{D6E8E29B-AF4D-E740-B7D3-8E916BA0F0F5}">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a:t>SAM to BAM</a:t>
          </a:r>
        </a:p>
      </dgm:t>
    </dgm:pt>
    <dgm:pt modelId="{81EB2E31-5119-1147-AD68-4111DFA17A2B}" type="parTrans" cxnId="{F776198F-7A85-4E48-B297-C06306760C0F}">
      <dgm:prSet/>
      <dgm:spPr>
        <a:ln w="38100"/>
      </dgm:spPr>
      <dgm:t>
        <a:bodyPr/>
        <a:lstStyle/>
        <a:p>
          <a:endParaRPr lang="en-US"/>
        </a:p>
      </dgm:t>
    </dgm:pt>
    <dgm:pt modelId="{413237F0-3580-D447-B762-D20CED0B6573}" type="sibTrans" cxnId="{F776198F-7A85-4E48-B297-C06306760C0F}">
      <dgm:prSet/>
      <dgm:spPr/>
      <dgm:t>
        <a:bodyPr/>
        <a:lstStyle/>
        <a:p>
          <a:endParaRPr lang="en-US"/>
        </a:p>
      </dgm:t>
    </dgm:pt>
    <dgm:pt modelId="{32319A41-2FD3-9740-9174-1C8D5B36F338}">
      <dgm:prSet phldrT="[Text]">
        <dgm:style>
          <a:lnRef idx="0">
            <a:schemeClr val="accent4"/>
          </a:lnRef>
          <a:fillRef idx="3">
            <a:schemeClr val="accent4"/>
          </a:fillRef>
          <a:effectRef idx="3">
            <a:schemeClr val="accent4"/>
          </a:effectRef>
          <a:fontRef idx="minor">
            <a:schemeClr val="lt1"/>
          </a:fontRef>
        </dgm:style>
      </dgm:prSet>
      <dgm:spPr/>
      <dgm:t>
        <a:bodyPr/>
        <a:lstStyle/>
        <a:p>
          <a:r>
            <a:rPr lang="en-US" b="1" dirty="0"/>
            <a:t>TRANSCRIPTIOME</a:t>
          </a:r>
        </a:p>
      </dgm:t>
    </dgm:pt>
    <dgm:pt modelId="{4947F00D-9BD1-3B42-8575-6F15854D5950}" type="parTrans" cxnId="{98C4B72D-31C5-2C4F-866F-656E185E51FA}">
      <dgm:prSet/>
      <dgm:spPr>
        <a:ln w="38100"/>
      </dgm:spPr>
      <dgm:t>
        <a:bodyPr/>
        <a:lstStyle/>
        <a:p>
          <a:endParaRPr lang="en-US"/>
        </a:p>
      </dgm:t>
    </dgm:pt>
    <dgm:pt modelId="{9D35A1E9-17F9-E84B-B0E4-509E7D1B652B}" type="sibTrans" cxnId="{98C4B72D-31C5-2C4F-866F-656E185E51FA}">
      <dgm:prSet/>
      <dgm:spPr/>
      <dgm:t>
        <a:bodyPr/>
        <a:lstStyle/>
        <a:p>
          <a:endParaRPr lang="en-US"/>
        </a:p>
      </dgm:t>
    </dgm:pt>
    <dgm:pt modelId="{E166DB81-A1C0-E640-A71B-9409B0311535}">
      <dgm:prSet phldrT="[Text]">
        <dgm:style>
          <a:lnRef idx="0">
            <a:schemeClr val="accent4"/>
          </a:lnRef>
          <a:fillRef idx="3">
            <a:schemeClr val="accent4"/>
          </a:fillRef>
          <a:effectRef idx="3">
            <a:schemeClr val="accent4"/>
          </a:effectRef>
          <a:fontRef idx="minor">
            <a:schemeClr val="lt1"/>
          </a:fontRef>
        </dgm:style>
      </dgm:prSet>
      <dgm:spPr/>
      <dgm:t>
        <a:bodyPr/>
        <a:lstStyle/>
        <a:p>
          <a:r>
            <a:rPr lang="en-US" b="1" dirty="0" err="1"/>
            <a:t>counts.matrix</a:t>
          </a:r>
          <a:endParaRPr lang="en-US" b="1" dirty="0"/>
        </a:p>
      </dgm:t>
    </dgm:pt>
    <dgm:pt modelId="{70B6A4EB-CC0E-4045-B1B3-AAD0C7AC582F}" type="parTrans" cxnId="{80B5E546-78D2-FE4A-B3FC-C39FF3E8FE6F}">
      <dgm:prSet/>
      <dgm:spPr>
        <a:ln w="38100"/>
      </dgm:spPr>
      <dgm:t>
        <a:bodyPr/>
        <a:lstStyle/>
        <a:p>
          <a:endParaRPr lang="en-US"/>
        </a:p>
      </dgm:t>
    </dgm:pt>
    <dgm:pt modelId="{2605DA6F-EA93-494F-97E1-ABE075C2953B}" type="sibTrans" cxnId="{80B5E546-78D2-FE4A-B3FC-C39FF3E8FE6F}">
      <dgm:prSet/>
      <dgm:spPr/>
      <dgm:t>
        <a:bodyPr/>
        <a:lstStyle/>
        <a:p>
          <a:endParaRPr lang="en-US"/>
        </a:p>
      </dgm:t>
    </dgm:pt>
    <dgm:pt modelId="{3F971044-CD84-3647-8138-4E67671155C1}" type="pres">
      <dgm:prSet presAssocID="{C5FC5F6B-1B2B-BA45-BB3D-DCB405A88DF9}" presName="diagram" presStyleCnt="0">
        <dgm:presLayoutVars>
          <dgm:chPref val="1"/>
          <dgm:dir/>
          <dgm:animOne val="branch"/>
          <dgm:animLvl val="lvl"/>
          <dgm:resizeHandles val="exact"/>
        </dgm:presLayoutVars>
      </dgm:prSet>
      <dgm:spPr/>
    </dgm:pt>
    <dgm:pt modelId="{F40A985F-7B91-B34B-B7AC-D20E5DDE5447}" type="pres">
      <dgm:prSet presAssocID="{9F71FB00-2001-FA45-931A-02EB6B4EF70B}" presName="root1" presStyleCnt="0"/>
      <dgm:spPr/>
    </dgm:pt>
    <dgm:pt modelId="{A80DC1E4-5E43-AE47-A8F7-380BD6FF3EC3}" type="pres">
      <dgm:prSet presAssocID="{9F71FB00-2001-FA45-931A-02EB6B4EF70B}" presName="LevelOneTextNode" presStyleLbl="node0" presStyleIdx="0" presStyleCnt="1">
        <dgm:presLayoutVars>
          <dgm:chPref val="3"/>
        </dgm:presLayoutVars>
      </dgm:prSet>
      <dgm:spPr/>
    </dgm:pt>
    <dgm:pt modelId="{65B5B8E4-9415-F448-8D5A-1B9FECF65EA6}" type="pres">
      <dgm:prSet presAssocID="{9F71FB00-2001-FA45-931A-02EB6B4EF70B}" presName="level2hierChild" presStyleCnt="0"/>
      <dgm:spPr/>
    </dgm:pt>
    <dgm:pt modelId="{146A18B3-83F8-AA43-A227-C5012A01FF23}" type="pres">
      <dgm:prSet presAssocID="{DEEF4BC0-CFE3-2D45-AFD2-7CBB1F0AAA6D}" presName="conn2-1" presStyleLbl="parChTrans1D2" presStyleIdx="0" presStyleCnt="2"/>
      <dgm:spPr/>
    </dgm:pt>
    <dgm:pt modelId="{26B63DBE-E467-1143-9CCD-7A18F9F30256}" type="pres">
      <dgm:prSet presAssocID="{DEEF4BC0-CFE3-2D45-AFD2-7CBB1F0AAA6D}" presName="connTx" presStyleLbl="parChTrans1D2" presStyleIdx="0" presStyleCnt="2"/>
      <dgm:spPr/>
    </dgm:pt>
    <dgm:pt modelId="{4421F12E-068E-264C-B4FF-1F69CB4AE084}" type="pres">
      <dgm:prSet presAssocID="{057F37F1-47C2-A54D-A803-D0360E31F62F}" presName="root2" presStyleCnt="0"/>
      <dgm:spPr/>
    </dgm:pt>
    <dgm:pt modelId="{B8FC2B4C-76E9-6942-B034-2569FC0CC327}" type="pres">
      <dgm:prSet presAssocID="{057F37F1-47C2-A54D-A803-D0360E31F62F}" presName="LevelTwoTextNode" presStyleLbl="node2" presStyleIdx="0" presStyleCnt="2" custScaleY="54943" custLinFactNeighborX="0" custLinFactNeighborY="-80917">
        <dgm:presLayoutVars>
          <dgm:chPref val="3"/>
        </dgm:presLayoutVars>
      </dgm:prSet>
      <dgm:spPr/>
    </dgm:pt>
    <dgm:pt modelId="{43664311-975C-F548-9C05-FCB35432A8E2}" type="pres">
      <dgm:prSet presAssocID="{057F37F1-47C2-A54D-A803-D0360E31F62F}" presName="level3hierChild" presStyleCnt="0"/>
      <dgm:spPr/>
    </dgm:pt>
    <dgm:pt modelId="{AC376D5C-7B59-F34B-8F21-47309E163F2F}" type="pres">
      <dgm:prSet presAssocID="{81EB2E31-5119-1147-AD68-4111DFA17A2B}" presName="conn2-1" presStyleLbl="parChTrans1D3" presStyleIdx="0" presStyleCnt="2"/>
      <dgm:spPr/>
    </dgm:pt>
    <dgm:pt modelId="{ADBF56CC-4BA3-4B4E-BA7E-C82CBAD37074}" type="pres">
      <dgm:prSet presAssocID="{81EB2E31-5119-1147-AD68-4111DFA17A2B}" presName="connTx" presStyleLbl="parChTrans1D3" presStyleIdx="0" presStyleCnt="2"/>
      <dgm:spPr/>
    </dgm:pt>
    <dgm:pt modelId="{1BD26039-0F9C-8A4C-A9BA-FFFF1E7D9B80}" type="pres">
      <dgm:prSet presAssocID="{D6E8E29B-AF4D-E740-B7D3-8E916BA0F0F5}" presName="root2" presStyleCnt="0"/>
      <dgm:spPr/>
    </dgm:pt>
    <dgm:pt modelId="{D307ACFC-4965-694A-BAF4-42C5CD28C296}" type="pres">
      <dgm:prSet presAssocID="{D6E8E29B-AF4D-E740-B7D3-8E916BA0F0F5}" presName="LevelTwoTextNode" presStyleLbl="node3" presStyleIdx="0" presStyleCnt="2" custScaleY="56889" custLinFactNeighborX="162" custLinFactNeighborY="-81827">
        <dgm:presLayoutVars>
          <dgm:chPref val="3"/>
        </dgm:presLayoutVars>
      </dgm:prSet>
      <dgm:spPr/>
    </dgm:pt>
    <dgm:pt modelId="{0E0F560C-1356-AE4D-AB28-6B64A236AD10}" type="pres">
      <dgm:prSet presAssocID="{D6E8E29B-AF4D-E740-B7D3-8E916BA0F0F5}" presName="level3hierChild" presStyleCnt="0"/>
      <dgm:spPr/>
    </dgm:pt>
    <dgm:pt modelId="{E7665D35-FB2B-AD4A-B852-33E279ACB0D4}" type="pres">
      <dgm:prSet presAssocID="{4947F00D-9BD1-3B42-8575-6F15854D5950}" presName="conn2-1" presStyleLbl="parChTrans1D2" presStyleIdx="1" presStyleCnt="2"/>
      <dgm:spPr/>
    </dgm:pt>
    <dgm:pt modelId="{EE66D9B7-970F-0349-B957-87A3C05A11A9}" type="pres">
      <dgm:prSet presAssocID="{4947F00D-9BD1-3B42-8575-6F15854D5950}" presName="connTx" presStyleLbl="parChTrans1D2" presStyleIdx="1" presStyleCnt="2"/>
      <dgm:spPr/>
    </dgm:pt>
    <dgm:pt modelId="{B6B074F7-DBCC-4D4D-83DE-59FC2EA45AF4}" type="pres">
      <dgm:prSet presAssocID="{32319A41-2FD3-9740-9174-1C8D5B36F338}" presName="root2" presStyleCnt="0"/>
      <dgm:spPr/>
    </dgm:pt>
    <dgm:pt modelId="{854DC362-3B46-BA48-9877-736338F0AD02}" type="pres">
      <dgm:prSet presAssocID="{32319A41-2FD3-9740-9174-1C8D5B36F338}" presName="LevelTwoTextNode" presStyleLbl="node2" presStyleIdx="1" presStyleCnt="2" custScaleY="68959">
        <dgm:presLayoutVars>
          <dgm:chPref val="3"/>
        </dgm:presLayoutVars>
      </dgm:prSet>
      <dgm:spPr/>
    </dgm:pt>
    <dgm:pt modelId="{816DE018-9F65-5943-88DE-0C33BCC1D564}" type="pres">
      <dgm:prSet presAssocID="{32319A41-2FD3-9740-9174-1C8D5B36F338}" presName="level3hierChild" presStyleCnt="0"/>
      <dgm:spPr/>
    </dgm:pt>
    <dgm:pt modelId="{77D92C40-D282-294B-A886-8C177411D237}" type="pres">
      <dgm:prSet presAssocID="{70B6A4EB-CC0E-4045-B1B3-AAD0C7AC582F}" presName="conn2-1" presStyleLbl="parChTrans1D3" presStyleIdx="1" presStyleCnt="2"/>
      <dgm:spPr/>
    </dgm:pt>
    <dgm:pt modelId="{A7EDEC51-C46E-AA4D-B705-77E741D35A9C}" type="pres">
      <dgm:prSet presAssocID="{70B6A4EB-CC0E-4045-B1B3-AAD0C7AC582F}" presName="connTx" presStyleLbl="parChTrans1D3" presStyleIdx="1" presStyleCnt="2"/>
      <dgm:spPr/>
    </dgm:pt>
    <dgm:pt modelId="{6B639DE2-6902-014B-9C3F-32600840B5AE}" type="pres">
      <dgm:prSet presAssocID="{E166DB81-A1C0-E640-A71B-9409B0311535}" presName="root2" presStyleCnt="0"/>
      <dgm:spPr/>
    </dgm:pt>
    <dgm:pt modelId="{248E374C-7884-3941-8545-ACA55B32B1BB}" type="pres">
      <dgm:prSet presAssocID="{E166DB81-A1C0-E640-A71B-9409B0311535}" presName="LevelTwoTextNode" presStyleLbl="node3" presStyleIdx="1" presStyleCnt="2" custScaleY="59868">
        <dgm:presLayoutVars>
          <dgm:chPref val="3"/>
        </dgm:presLayoutVars>
      </dgm:prSet>
      <dgm:spPr/>
    </dgm:pt>
    <dgm:pt modelId="{686B03C6-9014-344A-A7B1-7239C1DC2296}" type="pres">
      <dgm:prSet presAssocID="{E166DB81-A1C0-E640-A71B-9409B0311535}" presName="level3hierChild" presStyleCnt="0"/>
      <dgm:spPr/>
    </dgm:pt>
  </dgm:ptLst>
  <dgm:cxnLst>
    <dgm:cxn modelId="{98C4B72D-31C5-2C4F-866F-656E185E51FA}" srcId="{9F71FB00-2001-FA45-931A-02EB6B4EF70B}" destId="{32319A41-2FD3-9740-9174-1C8D5B36F338}" srcOrd="1" destOrd="0" parTransId="{4947F00D-9BD1-3B42-8575-6F15854D5950}" sibTransId="{9D35A1E9-17F9-E84B-B0E4-509E7D1B652B}"/>
    <dgm:cxn modelId="{CC1B9B31-1D6C-1943-B3B4-EBA0612A8862}" type="presOf" srcId="{DEEF4BC0-CFE3-2D45-AFD2-7CBB1F0AAA6D}" destId="{26B63DBE-E467-1143-9CCD-7A18F9F30256}" srcOrd="1" destOrd="0" presId="urn:microsoft.com/office/officeart/2005/8/layout/hierarchy2"/>
    <dgm:cxn modelId="{D3713D3F-0C8B-D644-9CDA-97E65E055060}" type="presOf" srcId="{4947F00D-9BD1-3B42-8575-6F15854D5950}" destId="{E7665D35-FB2B-AD4A-B852-33E279ACB0D4}" srcOrd="0" destOrd="0" presId="urn:microsoft.com/office/officeart/2005/8/layout/hierarchy2"/>
    <dgm:cxn modelId="{C9F2CF40-2A9D-5F4B-866A-CC8C8DA2ACEF}" type="presOf" srcId="{4947F00D-9BD1-3B42-8575-6F15854D5950}" destId="{EE66D9B7-970F-0349-B957-87A3C05A11A9}" srcOrd="1" destOrd="0" presId="urn:microsoft.com/office/officeart/2005/8/layout/hierarchy2"/>
    <dgm:cxn modelId="{B0777F42-A254-9049-9E8F-41098C2B7C9F}" type="presOf" srcId="{C5FC5F6B-1B2B-BA45-BB3D-DCB405A88DF9}" destId="{3F971044-CD84-3647-8138-4E67671155C1}" srcOrd="0" destOrd="0" presId="urn:microsoft.com/office/officeart/2005/8/layout/hierarchy2"/>
    <dgm:cxn modelId="{80B5E546-78D2-FE4A-B3FC-C39FF3E8FE6F}" srcId="{32319A41-2FD3-9740-9174-1C8D5B36F338}" destId="{E166DB81-A1C0-E640-A71B-9409B0311535}" srcOrd="0" destOrd="0" parTransId="{70B6A4EB-CC0E-4045-B1B3-AAD0C7AC582F}" sibTransId="{2605DA6F-EA93-494F-97E1-ABE075C2953B}"/>
    <dgm:cxn modelId="{676FE04A-22EA-0047-B280-B1248F2D1F57}" type="presOf" srcId="{32319A41-2FD3-9740-9174-1C8D5B36F338}" destId="{854DC362-3B46-BA48-9877-736338F0AD02}" srcOrd="0" destOrd="0" presId="urn:microsoft.com/office/officeart/2005/8/layout/hierarchy2"/>
    <dgm:cxn modelId="{D5C3F965-CF16-8148-AED5-C64C983B8B29}" type="presOf" srcId="{057F37F1-47C2-A54D-A803-D0360E31F62F}" destId="{B8FC2B4C-76E9-6942-B034-2569FC0CC327}" srcOrd="0" destOrd="0" presId="urn:microsoft.com/office/officeart/2005/8/layout/hierarchy2"/>
    <dgm:cxn modelId="{B62A0A69-5BAF-3849-9785-C0A6C4607C9C}" srcId="{C5FC5F6B-1B2B-BA45-BB3D-DCB405A88DF9}" destId="{9F71FB00-2001-FA45-931A-02EB6B4EF70B}" srcOrd="0" destOrd="0" parTransId="{42F53B4E-47BD-B048-A826-C82E6E9DE6CC}" sibTransId="{6A67380B-345C-5D47-9E53-00BA2E03962D}"/>
    <dgm:cxn modelId="{44350678-35A4-5042-B509-B4F28AD377DC}" type="presOf" srcId="{E166DB81-A1C0-E640-A71B-9409B0311535}" destId="{248E374C-7884-3941-8545-ACA55B32B1BB}" srcOrd="0" destOrd="0" presId="urn:microsoft.com/office/officeart/2005/8/layout/hierarchy2"/>
    <dgm:cxn modelId="{05DAC78A-CD79-1249-A540-46F9DECA973E}" type="presOf" srcId="{81EB2E31-5119-1147-AD68-4111DFA17A2B}" destId="{ADBF56CC-4BA3-4B4E-BA7E-C82CBAD37074}" srcOrd="1" destOrd="0" presId="urn:microsoft.com/office/officeart/2005/8/layout/hierarchy2"/>
    <dgm:cxn modelId="{F776198F-7A85-4E48-B297-C06306760C0F}" srcId="{057F37F1-47C2-A54D-A803-D0360E31F62F}" destId="{D6E8E29B-AF4D-E740-B7D3-8E916BA0F0F5}" srcOrd="0" destOrd="0" parTransId="{81EB2E31-5119-1147-AD68-4111DFA17A2B}" sibTransId="{413237F0-3580-D447-B762-D20CED0B6573}"/>
    <dgm:cxn modelId="{924F6793-4F35-F44D-859B-262E5D7D4466}" type="presOf" srcId="{70B6A4EB-CC0E-4045-B1B3-AAD0C7AC582F}" destId="{77D92C40-D282-294B-A886-8C177411D237}" srcOrd="0" destOrd="0" presId="urn:microsoft.com/office/officeart/2005/8/layout/hierarchy2"/>
    <dgm:cxn modelId="{898FCA93-82A3-3D40-BAD4-4AA4C45FCF6F}" type="presOf" srcId="{81EB2E31-5119-1147-AD68-4111DFA17A2B}" destId="{AC376D5C-7B59-F34B-8F21-47309E163F2F}" srcOrd="0" destOrd="0" presId="urn:microsoft.com/office/officeart/2005/8/layout/hierarchy2"/>
    <dgm:cxn modelId="{CE3D4FAD-E577-F345-81D6-FCBDA1273F4C}" type="presOf" srcId="{DEEF4BC0-CFE3-2D45-AFD2-7CBB1F0AAA6D}" destId="{146A18B3-83F8-AA43-A227-C5012A01FF23}" srcOrd="0" destOrd="0" presId="urn:microsoft.com/office/officeart/2005/8/layout/hierarchy2"/>
    <dgm:cxn modelId="{BE60D8B3-9165-B84A-9A82-E399184DDCF2}" type="presOf" srcId="{70B6A4EB-CC0E-4045-B1B3-AAD0C7AC582F}" destId="{A7EDEC51-C46E-AA4D-B705-77E741D35A9C}" srcOrd="1" destOrd="0" presId="urn:microsoft.com/office/officeart/2005/8/layout/hierarchy2"/>
    <dgm:cxn modelId="{5532D2C9-58E1-C149-AD98-DAE0F68E5CCB}" type="presOf" srcId="{D6E8E29B-AF4D-E740-B7D3-8E916BA0F0F5}" destId="{D307ACFC-4965-694A-BAF4-42C5CD28C296}" srcOrd="0" destOrd="0" presId="urn:microsoft.com/office/officeart/2005/8/layout/hierarchy2"/>
    <dgm:cxn modelId="{3232A8D1-B61A-8F4C-B164-5A5E274BEC7F}" type="presOf" srcId="{9F71FB00-2001-FA45-931A-02EB6B4EF70B}" destId="{A80DC1E4-5E43-AE47-A8F7-380BD6FF3EC3}" srcOrd="0" destOrd="0" presId="urn:microsoft.com/office/officeart/2005/8/layout/hierarchy2"/>
    <dgm:cxn modelId="{EA9FBEF9-178D-554F-80AE-81D00AA06301}" srcId="{9F71FB00-2001-FA45-931A-02EB6B4EF70B}" destId="{057F37F1-47C2-A54D-A803-D0360E31F62F}" srcOrd="0" destOrd="0" parTransId="{DEEF4BC0-CFE3-2D45-AFD2-7CBB1F0AAA6D}" sibTransId="{35181EE9-E979-9848-99AE-1AC607C40EF1}"/>
    <dgm:cxn modelId="{C1BDB2DE-ED4A-5D45-9DEE-224BBE861E5C}" type="presParOf" srcId="{3F971044-CD84-3647-8138-4E67671155C1}" destId="{F40A985F-7B91-B34B-B7AC-D20E5DDE5447}" srcOrd="0" destOrd="0" presId="urn:microsoft.com/office/officeart/2005/8/layout/hierarchy2"/>
    <dgm:cxn modelId="{27B6A41A-0532-AE4A-B373-644D8FE89C2F}" type="presParOf" srcId="{F40A985F-7B91-B34B-B7AC-D20E5DDE5447}" destId="{A80DC1E4-5E43-AE47-A8F7-380BD6FF3EC3}" srcOrd="0" destOrd="0" presId="urn:microsoft.com/office/officeart/2005/8/layout/hierarchy2"/>
    <dgm:cxn modelId="{08355DC9-D671-374B-8444-7B0669C03E6D}" type="presParOf" srcId="{F40A985F-7B91-B34B-B7AC-D20E5DDE5447}" destId="{65B5B8E4-9415-F448-8D5A-1B9FECF65EA6}" srcOrd="1" destOrd="0" presId="urn:microsoft.com/office/officeart/2005/8/layout/hierarchy2"/>
    <dgm:cxn modelId="{18EE0AB7-188A-344A-AF7B-3ACF411987FB}" type="presParOf" srcId="{65B5B8E4-9415-F448-8D5A-1B9FECF65EA6}" destId="{146A18B3-83F8-AA43-A227-C5012A01FF23}" srcOrd="0" destOrd="0" presId="urn:microsoft.com/office/officeart/2005/8/layout/hierarchy2"/>
    <dgm:cxn modelId="{FC77DC8E-D6B8-6A45-A378-5C8AE5A2E81F}" type="presParOf" srcId="{146A18B3-83F8-AA43-A227-C5012A01FF23}" destId="{26B63DBE-E467-1143-9CCD-7A18F9F30256}" srcOrd="0" destOrd="0" presId="urn:microsoft.com/office/officeart/2005/8/layout/hierarchy2"/>
    <dgm:cxn modelId="{7FB29D42-1CD8-4D44-9DE9-9C0B5C01EAD7}" type="presParOf" srcId="{65B5B8E4-9415-F448-8D5A-1B9FECF65EA6}" destId="{4421F12E-068E-264C-B4FF-1F69CB4AE084}" srcOrd="1" destOrd="0" presId="urn:microsoft.com/office/officeart/2005/8/layout/hierarchy2"/>
    <dgm:cxn modelId="{A7047EF9-F2EC-3049-8C05-02BBD797D0C6}" type="presParOf" srcId="{4421F12E-068E-264C-B4FF-1F69CB4AE084}" destId="{B8FC2B4C-76E9-6942-B034-2569FC0CC327}" srcOrd="0" destOrd="0" presId="urn:microsoft.com/office/officeart/2005/8/layout/hierarchy2"/>
    <dgm:cxn modelId="{56427A27-0CD6-F743-BD04-6DAF48AB57C7}" type="presParOf" srcId="{4421F12E-068E-264C-B4FF-1F69CB4AE084}" destId="{43664311-975C-F548-9C05-FCB35432A8E2}" srcOrd="1" destOrd="0" presId="urn:microsoft.com/office/officeart/2005/8/layout/hierarchy2"/>
    <dgm:cxn modelId="{58A49456-23DE-6947-BF54-BE00724515BA}" type="presParOf" srcId="{43664311-975C-F548-9C05-FCB35432A8E2}" destId="{AC376D5C-7B59-F34B-8F21-47309E163F2F}" srcOrd="0" destOrd="0" presId="urn:microsoft.com/office/officeart/2005/8/layout/hierarchy2"/>
    <dgm:cxn modelId="{5E3CDA15-3FBB-A242-9AFE-FF3ECECEEAD6}" type="presParOf" srcId="{AC376D5C-7B59-F34B-8F21-47309E163F2F}" destId="{ADBF56CC-4BA3-4B4E-BA7E-C82CBAD37074}" srcOrd="0" destOrd="0" presId="urn:microsoft.com/office/officeart/2005/8/layout/hierarchy2"/>
    <dgm:cxn modelId="{5FD6DA26-877B-F646-9BD1-85E707D3A1F1}" type="presParOf" srcId="{43664311-975C-F548-9C05-FCB35432A8E2}" destId="{1BD26039-0F9C-8A4C-A9BA-FFFF1E7D9B80}" srcOrd="1" destOrd="0" presId="urn:microsoft.com/office/officeart/2005/8/layout/hierarchy2"/>
    <dgm:cxn modelId="{E699BFC1-D2D2-8245-A899-0D264179485F}" type="presParOf" srcId="{1BD26039-0F9C-8A4C-A9BA-FFFF1E7D9B80}" destId="{D307ACFC-4965-694A-BAF4-42C5CD28C296}" srcOrd="0" destOrd="0" presId="urn:microsoft.com/office/officeart/2005/8/layout/hierarchy2"/>
    <dgm:cxn modelId="{98E59B5C-C233-9244-BB21-0B99C162B95A}" type="presParOf" srcId="{1BD26039-0F9C-8A4C-A9BA-FFFF1E7D9B80}" destId="{0E0F560C-1356-AE4D-AB28-6B64A236AD10}" srcOrd="1" destOrd="0" presId="urn:microsoft.com/office/officeart/2005/8/layout/hierarchy2"/>
    <dgm:cxn modelId="{0915907E-4F23-0C48-9813-4D876AADA3F4}" type="presParOf" srcId="{65B5B8E4-9415-F448-8D5A-1B9FECF65EA6}" destId="{E7665D35-FB2B-AD4A-B852-33E279ACB0D4}" srcOrd="2" destOrd="0" presId="urn:microsoft.com/office/officeart/2005/8/layout/hierarchy2"/>
    <dgm:cxn modelId="{42C5CC7C-23DE-D846-80C1-DC11B84D6D59}" type="presParOf" srcId="{E7665D35-FB2B-AD4A-B852-33E279ACB0D4}" destId="{EE66D9B7-970F-0349-B957-87A3C05A11A9}" srcOrd="0" destOrd="0" presId="urn:microsoft.com/office/officeart/2005/8/layout/hierarchy2"/>
    <dgm:cxn modelId="{336DAD41-B446-9344-B09F-6ACBF2779CB4}" type="presParOf" srcId="{65B5B8E4-9415-F448-8D5A-1B9FECF65EA6}" destId="{B6B074F7-DBCC-4D4D-83DE-59FC2EA45AF4}" srcOrd="3" destOrd="0" presId="urn:microsoft.com/office/officeart/2005/8/layout/hierarchy2"/>
    <dgm:cxn modelId="{3160C177-23F6-8B48-B9B7-78E727BCBA72}" type="presParOf" srcId="{B6B074F7-DBCC-4D4D-83DE-59FC2EA45AF4}" destId="{854DC362-3B46-BA48-9877-736338F0AD02}" srcOrd="0" destOrd="0" presId="urn:microsoft.com/office/officeart/2005/8/layout/hierarchy2"/>
    <dgm:cxn modelId="{B52E65F7-65A1-7445-82A8-387AB93EC9C4}" type="presParOf" srcId="{B6B074F7-DBCC-4D4D-83DE-59FC2EA45AF4}" destId="{816DE018-9F65-5943-88DE-0C33BCC1D564}" srcOrd="1" destOrd="0" presId="urn:microsoft.com/office/officeart/2005/8/layout/hierarchy2"/>
    <dgm:cxn modelId="{62C1AAB3-458F-9A42-839E-7B359EDF2BC3}" type="presParOf" srcId="{816DE018-9F65-5943-88DE-0C33BCC1D564}" destId="{77D92C40-D282-294B-A886-8C177411D237}" srcOrd="0" destOrd="0" presId="urn:microsoft.com/office/officeart/2005/8/layout/hierarchy2"/>
    <dgm:cxn modelId="{CAD6BAD5-AED4-EE47-8DBF-3BD2EDFA0E4E}" type="presParOf" srcId="{77D92C40-D282-294B-A886-8C177411D237}" destId="{A7EDEC51-C46E-AA4D-B705-77E741D35A9C}" srcOrd="0" destOrd="0" presId="urn:microsoft.com/office/officeart/2005/8/layout/hierarchy2"/>
    <dgm:cxn modelId="{64318F50-2B6E-1143-9DF7-93F295AB7762}" type="presParOf" srcId="{816DE018-9F65-5943-88DE-0C33BCC1D564}" destId="{6B639DE2-6902-014B-9C3F-32600840B5AE}" srcOrd="1" destOrd="0" presId="urn:microsoft.com/office/officeart/2005/8/layout/hierarchy2"/>
    <dgm:cxn modelId="{9BF65FE4-3A14-E349-9100-C3B1D1FFAD34}" type="presParOf" srcId="{6B639DE2-6902-014B-9C3F-32600840B5AE}" destId="{248E374C-7884-3941-8545-ACA55B32B1BB}" srcOrd="0" destOrd="0" presId="urn:microsoft.com/office/officeart/2005/8/layout/hierarchy2"/>
    <dgm:cxn modelId="{D1D05447-19AD-6B4E-9CFE-EC12B4C4B326}" type="presParOf" srcId="{6B639DE2-6902-014B-9C3F-32600840B5AE}" destId="{686B03C6-9014-344A-A7B1-7239C1DC229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DC1E4-5E43-AE47-A8F7-380BD6FF3EC3}">
      <dsp:nvSpPr>
        <dsp:cNvPr id="0" name=""/>
        <dsp:cNvSpPr/>
      </dsp:nvSpPr>
      <dsp:spPr>
        <a:xfrm>
          <a:off x="3349" y="1662292"/>
          <a:ext cx="2073684" cy="1036842"/>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mapping </a:t>
          </a:r>
        </a:p>
        <a:p>
          <a:pPr marL="0" lvl="0" indent="0" algn="ctr" defTabSz="755650">
            <a:lnSpc>
              <a:spcPct val="90000"/>
            </a:lnSpc>
            <a:spcBef>
              <a:spcPct val="0"/>
            </a:spcBef>
            <a:spcAft>
              <a:spcPct val="35000"/>
            </a:spcAft>
            <a:buNone/>
          </a:pPr>
          <a:r>
            <a:rPr lang="en-US" sz="1700" b="1" kern="1200" dirty="0"/>
            <a:t>(</a:t>
          </a:r>
          <a:r>
            <a:rPr lang="en-US" sz="1700" b="1" i="1" kern="1200" dirty="0"/>
            <a:t>trimmed</a:t>
          </a:r>
          <a:r>
            <a:rPr lang="en-US" sz="1700" b="1" kern="1200" dirty="0"/>
            <a:t> FASTQ)</a:t>
          </a:r>
        </a:p>
      </dsp:txBody>
      <dsp:txXfrm>
        <a:off x="33717" y="1692660"/>
        <a:ext cx="2012948" cy="976106"/>
      </dsp:txXfrm>
    </dsp:sp>
    <dsp:sp modelId="{146A18B3-83F8-AA43-A227-C5012A01FF23}">
      <dsp:nvSpPr>
        <dsp:cNvPr id="0" name=""/>
        <dsp:cNvSpPr/>
      </dsp:nvSpPr>
      <dsp:spPr>
        <a:xfrm rot="18183737">
          <a:off x="1731553" y="1522146"/>
          <a:ext cx="1520434" cy="42890"/>
        </a:xfrm>
        <a:custGeom>
          <a:avLst/>
          <a:gdLst/>
          <a:ahLst/>
          <a:cxnLst/>
          <a:rect l="0" t="0" r="0" b="0"/>
          <a:pathLst>
            <a:path>
              <a:moveTo>
                <a:pt x="0" y="21445"/>
              </a:moveTo>
              <a:lnTo>
                <a:pt x="1520434"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53759" y="1505580"/>
        <a:ext cx="76021" cy="76021"/>
      </dsp:txXfrm>
    </dsp:sp>
    <dsp:sp modelId="{B8FC2B4C-76E9-6942-B034-2569FC0CC327}">
      <dsp:nvSpPr>
        <dsp:cNvPr id="0" name=""/>
        <dsp:cNvSpPr/>
      </dsp:nvSpPr>
      <dsp:spPr>
        <a:xfrm>
          <a:off x="2906507" y="621634"/>
          <a:ext cx="2073684" cy="569672"/>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GENOME</a:t>
          </a:r>
        </a:p>
      </dsp:txBody>
      <dsp:txXfrm>
        <a:off x="2923192" y="638319"/>
        <a:ext cx="2040314" cy="536302"/>
      </dsp:txXfrm>
    </dsp:sp>
    <dsp:sp modelId="{AC376D5C-7B59-F34B-8F21-47309E163F2F}">
      <dsp:nvSpPr>
        <dsp:cNvPr id="0" name=""/>
        <dsp:cNvSpPr/>
      </dsp:nvSpPr>
      <dsp:spPr>
        <a:xfrm rot="21561055">
          <a:off x="4980165" y="880307"/>
          <a:ext cx="832876" cy="42890"/>
        </a:xfrm>
        <a:custGeom>
          <a:avLst/>
          <a:gdLst/>
          <a:ahLst/>
          <a:cxnLst/>
          <a:rect l="0" t="0" r="0" b="0"/>
          <a:pathLst>
            <a:path>
              <a:moveTo>
                <a:pt x="0" y="21445"/>
              </a:moveTo>
              <a:lnTo>
                <a:pt x="832876"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5781" y="880930"/>
        <a:ext cx="41643" cy="41643"/>
      </dsp:txXfrm>
    </dsp:sp>
    <dsp:sp modelId="{D307ACFC-4965-694A-BAF4-42C5CD28C296}">
      <dsp:nvSpPr>
        <dsp:cNvPr id="0" name=""/>
        <dsp:cNvSpPr/>
      </dsp:nvSpPr>
      <dsp:spPr>
        <a:xfrm>
          <a:off x="5813015" y="602110"/>
          <a:ext cx="2073684" cy="589849"/>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SAM to BAM</a:t>
          </a:r>
        </a:p>
      </dsp:txBody>
      <dsp:txXfrm>
        <a:off x="5830291" y="619386"/>
        <a:ext cx="2039132" cy="555297"/>
      </dsp:txXfrm>
    </dsp:sp>
    <dsp:sp modelId="{E7665D35-FB2B-AD4A-B852-33E279ACB0D4}">
      <dsp:nvSpPr>
        <dsp:cNvPr id="0" name=""/>
        <dsp:cNvSpPr/>
      </dsp:nvSpPr>
      <dsp:spPr>
        <a:xfrm rot="1416735">
          <a:off x="2039138" y="2340567"/>
          <a:ext cx="905265" cy="42890"/>
        </a:xfrm>
        <a:custGeom>
          <a:avLst/>
          <a:gdLst/>
          <a:ahLst/>
          <a:cxnLst/>
          <a:rect l="0" t="0" r="0" b="0"/>
          <a:pathLst>
            <a:path>
              <a:moveTo>
                <a:pt x="0" y="21445"/>
              </a:moveTo>
              <a:lnTo>
                <a:pt x="905265"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9139" y="2339381"/>
        <a:ext cx="45263" cy="45263"/>
      </dsp:txXfrm>
    </dsp:sp>
    <dsp:sp modelId="{854DC362-3B46-BA48-9877-736338F0AD02}">
      <dsp:nvSpPr>
        <dsp:cNvPr id="0" name=""/>
        <dsp:cNvSpPr/>
      </dsp:nvSpPr>
      <dsp:spPr>
        <a:xfrm>
          <a:off x="2906507" y="2185814"/>
          <a:ext cx="2073684" cy="714996"/>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TRANSCRIPTIOME</a:t>
          </a:r>
        </a:p>
      </dsp:txBody>
      <dsp:txXfrm>
        <a:off x="2927449" y="2206756"/>
        <a:ext cx="2031800" cy="673112"/>
      </dsp:txXfrm>
    </dsp:sp>
    <dsp:sp modelId="{77D92C40-D282-294B-A886-8C177411D237}">
      <dsp:nvSpPr>
        <dsp:cNvPr id="0" name=""/>
        <dsp:cNvSpPr/>
      </dsp:nvSpPr>
      <dsp:spPr>
        <a:xfrm>
          <a:off x="4980192" y="2521867"/>
          <a:ext cx="829473" cy="42890"/>
        </a:xfrm>
        <a:custGeom>
          <a:avLst/>
          <a:gdLst/>
          <a:ahLst/>
          <a:cxnLst/>
          <a:rect l="0" t="0" r="0" b="0"/>
          <a:pathLst>
            <a:path>
              <a:moveTo>
                <a:pt x="0" y="21445"/>
              </a:moveTo>
              <a:lnTo>
                <a:pt x="829473"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4192" y="2522575"/>
        <a:ext cx="41473" cy="41473"/>
      </dsp:txXfrm>
    </dsp:sp>
    <dsp:sp modelId="{248E374C-7884-3941-8545-ACA55B32B1BB}">
      <dsp:nvSpPr>
        <dsp:cNvPr id="0" name=""/>
        <dsp:cNvSpPr/>
      </dsp:nvSpPr>
      <dsp:spPr>
        <a:xfrm>
          <a:off x="5809666" y="2232944"/>
          <a:ext cx="2073684" cy="620736"/>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t>counts.matrix</a:t>
          </a:r>
          <a:endParaRPr lang="en-US" sz="1700" b="1" kern="1200" dirty="0"/>
        </a:p>
      </dsp:txBody>
      <dsp:txXfrm>
        <a:off x="5827847" y="2251125"/>
        <a:ext cx="2037322" cy="5843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5D6BE-61B8-A641-8FD8-DF73F7C87640}" type="datetimeFigureOut">
              <a:rPr lang="en-US" smtClean="0"/>
              <a:t>2/26/24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1CFB31-65DE-F840-91A6-8384B3AC1B3B}" type="slidenum">
              <a:rPr lang="en-US" smtClean="0"/>
              <a:t>‹#›</a:t>
            </a:fld>
            <a:endParaRPr lang="en-US"/>
          </a:p>
        </p:txBody>
      </p:sp>
    </p:spTree>
    <p:extLst>
      <p:ext uri="{BB962C8B-B14F-4D97-AF65-F5344CB8AC3E}">
        <p14:creationId xmlns:p14="http://schemas.microsoft.com/office/powerpoint/2010/main" val="75480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1</a:t>
            </a:fld>
            <a:endParaRPr lang="en-US"/>
          </a:p>
        </p:txBody>
      </p:sp>
    </p:spTree>
    <p:extLst>
      <p:ext uri="{BB962C8B-B14F-4D97-AF65-F5344CB8AC3E}">
        <p14:creationId xmlns:p14="http://schemas.microsoft.com/office/powerpoint/2010/main" val="369488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STAR does not find an exact matching sequence</a:t>
            </a:r>
            <a:r>
              <a:rPr lang="en-US" dirty="0"/>
              <a:t> for each part of the read due to mismatches or indels, the previous MMPs will be extended.</a:t>
            </a:r>
          </a:p>
        </p:txBody>
      </p:sp>
      <p:sp>
        <p:nvSpPr>
          <p:cNvPr id="4" name="Slide Number Placeholder 3"/>
          <p:cNvSpPr>
            <a:spLocks noGrp="1"/>
          </p:cNvSpPr>
          <p:nvPr>
            <p:ph type="sldNum" sz="quarter" idx="5"/>
          </p:nvPr>
        </p:nvSpPr>
        <p:spPr/>
        <p:txBody>
          <a:bodyPr/>
          <a:lstStyle/>
          <a:p>
            <a:fld id="{951CFB31-65DE-F840-91A6-8384B3AC1B3B}" type="slidenum">
              <a:rPr lang="en-US" smtClean="0"/>
              <a:t>27</a:t>
            </a:fld>
            <a:endParaRPr lang="en-US"/>
          </a:p>
        </p:txBody>
      </p:sp>
    </p:spTree>
    <p:extLst>
      <p:ext uri="{BB962C8B-B14F-4D97-AF65-F5344CB8AC3E}">
        <p14:creationId xmlns:p14="http://schemas.microsoft.com/office/powerpoint/2010/main" val="621113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extension does not give a good alignment</a:t>
            </a:r>
            <a:r>
              <a:rPr lang="en-US" dirty="0"/>
              <a:t>, then the poor quality or adapter sequence (or other contaminating sequence) will be soft clipped.</a:t>
            </a:r>
          </a:p>
        </p:txBody>
      </p:sp>
      <p:sp>
        <p:nvSpPr>
          <p:cNvPr id="4" name="Slide Number Placeholder 3"/>
          <p:cNvSpPr>
            <a:spLocks noGrp="1"/>
          </p:cNvSpPr>
          <p:nvPr>
            <p:ph type="sldNum" sz="quarter" idx="5"/>
          </p:nvPr>
        </p:nvSpPr>
        <p:spPr/>
        <p:txBody>
          <a:bodyPr/>
          <a:lstStyle/>
          <a:p>
            <a:fld id="{951CFB31-65DE-F840-91A6-8384B3AC1B3B}" type="slidenum">
              <a:rPr lang="en-US" smtClean="0"/>
              <a:t>28</a:t>
            </a:fld>
            <a:endParaRPr lang="en-US"/>
          </a:p>
        </p:txBody>
      </p:sp>
    </p:spTree>
    <p:extLst>
      <p:ext uri="{BB962C8B-B14F-4D97-AF65-F5344CB8AC3E}">
        <p14:creationId xmlns:p14="http://schemas.microsoft.com/office/powerpoint/2010/main" val="4188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 Mapping solely to the reference transcriptome of a known species precludes the discovery of new, unannotated transcripts and focuses the analysis on quantification alone. A</a:t>
            </a:r>
            <a:r>
              <a:rPr lang="en-US" dirty="0"/>
              <a:t>lignment to the transcriptome is limited to known transcripts, therefore it is highly dependent on the annotation. </a:t>
            </a:r>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F1C1CFC8-E6BE-9A45-84D2-53863318B508}" type="slidenum">
              <a:rPr lang="en-US" smtClean="0"/>
              <a:t>29</a:t>
            </a:fld>
            <a:endParaRPr lang="en-US"/>
          </a:p>
        </p:txBody>
      </p:sp>
    </p:spTree>
    <p:extLst>
      <p:ext uri="{BB962C8B-B14F-4D97-AF65-F5344CB8AC3E}">
        <p14:creationId xmlns:p14="http://schemas.microsoft.com/office/powerpoint/2010/main" val="413810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36</a:t>
            </a:fld>
            <a:endParaRPr lang="en-US"/>
          </a:p>
        </p:txBody>
      </p:sp>
    </p:spTree>
    <p:extLst>
      <p:ext uri="{BB962C8B-B14F-4D97-AF65-F5344CB8AC3E}">
        <p14:creationId xmlns:p14="http://schemas.microsoft.com/office/powerpoint/2010/main" val="376611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B5B8047-4DBE-4D08-925D-E49847F6EC2C}" type="slidenum">
              <a:rPr lang="en-GB" smtClean="0"/>
              <a:t>7</a:t>
            </a:fld>
            <a:endParaRPr lang="en-GB"/>
          </a:p>
        </p:txBody>
      </p:sp>
    </p:spTree>
    <p:extLst>
      <p:ext uri="{BB962C8B-B14F-4D97-AF65-F5344CB8AC3E}">
        <p14:creationId xmlns:p14="http://schemas.microsoft.com/office/powerpoint/2010/main" val="5866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C1CFC8-E6BE-9A45-84D2-53863318B508}" type="slidenum">
              <a:rPr lang="en-US" smtClean="0"/>
              <a:t>8</a:t>
            </a:fld>
            <a:endParaRPr lang="en-US"/>
          </a:p>
        </p:txBody>
      </p:sp>
    </p:spTree>
    <p:extLst>
      <p:ext uri="{BB962C8B-B14F-4D97-AF65-F5344CB8AC3E}">
        <p14:creationId xmlns:p14="http://schemas.microsoft.com/office/powerpoint/2010/main" val="236179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B5B8047-4DBE-4D08-925D-E49847F6EC2C}" type="slidenum">
              <a:rPr lang="en-GB" smtClean="0"/>
              <a:t>15</a:t>
            </a:fld>
            <a:endParaRPr lang="en-GB"/>
          </a:p>
        </p:txBody>
      </p:sp>
    </p:spTree>
    <p:extLst>
      <p:ext uri="{BB962C8B-B14F-4D97-AF65-F5344CB8AC3E}">
        <p14:creationId xmlns:p14="http://schemas.microsoft.com/office/powerpoint/2010/main" val="389745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library preparation, the DNA is fragmented and these fragments are completely mixed-up. The goal of read alignment/mapping is  to put things back into place i.e. determine which read goes where  in the genome. We are identifying the genomic origin of the sequenced cDNA fragment. This is the most crucial step of the entire experiment. </a:t>
            </a:r>
          </a:p>
          <a:p>
            <a:endParaRPr lang="en-US" dirty="0"/>
          </a:p>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16</a:t>
            </a:fld>
            <a:endParaRPr lang="en-US"/>
          </a:p>
        </p:txBody>
      </p:sp>
    </p:spTree>
    <p:extLst>
      <p:ext uri="{BB962C8B-B14F-4D97-AF65-F5344CB8AC3E}">
        <p14:creationId xmlns:p14="http://schemas.microsoft.com/office/powerpoint/2010/main" val="232569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challenge of RNA-Seq in particular is the spliced alignment of exon-exon spanning reads and the presence of multiple different isoforms of the same gene.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Short reads can cause ambiguity in mapping different splicing isoforms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19</a:t>
            </a:fld>
            <a:endParaRPr lang="en-US"/>
          </a:p>
        </p:txBody>
      </p:sp>
    </p:spTree>
    <p:extLst>
      <p:ext uri="{BB962C8B-B14F-4D97-AF65-F5344CB8AC3E}">
        <p14:creationId xmlns:p14="http://schemas.microsoft.com/office/powerpoint/2010/main" val="6393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this problem, there are programs which align to the transcriptome. </a:t>
            </a:r>
          </a:p>
        </p:txBody>
      </p:sp>
      <p:sp>
        <p:nvSpPr>
          <p:cNvPr id="4" name="Slide Number Placeholder 3"/>
          <p:cNvSpPr>
            <a:spLocks noGrp="1"/>
          </p:cNvSpPr>
          <p:nvPr>
            <p:ph type="sldNum" sz="quarter" idx="5"/>
          </p:nvPr>
        </p:nvSpPr>
        <p:spPr/>
        <p:txBody>
          <a:bodyPr/>
          <a:lstStyle/>
          <a:p>
            <a:fld id="{951CFB31-65DE-F840-91A6-8384B3AC1B3B}" type="slidenum">
              <a:rPr lang="en-US" smtClean="0"/>
              <a:t>20</a:t>
            </a:fld>
            <a:endParaRPr lang="en-US"/>
          </a:p>
        </p:txBody>
      </p:sp>
    </p:spTree>
    <p:extLst>
      <p:ext uri="{BB962C8B-B14F-4D97-AF65-F5344CB8AC3E}">
        <p14:creationId xmlns:p14="http://schemas.microsoft.com/office/powerpoint/2010/main" val="2845309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21</a:t>
            </a:fld>
            <a:endParaRPr lang="en-US"/>
          </a:p>
        </p:txBody>
      </p:sp>
    </p:spTree>
    <p:extLst>
      <p:ext uri="{BB962C8B-B14F-4D97-AF65-F5344CB8AC3E}">
        <p14:creationId xmlns:p14="http://schemas.microsoft.com/office/powerpoint/2010/main" val="271735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 will search for the longest sequence that exactly matches one or more locations on the reference genome. STAR will then search again for only the unmapped portion of the read to find the next longest sequence that exactly matches the reference genome, which will be </a:t>
            </a:r>
            <a:r>
              <a:rPr lang="en-US" i="1" dirty="0"/>
              <a:t>seed2</a:t>
            </a:r>
            <a:r>
              <a:rPr lang="en-US" dirty="0"/>
              <a:t>.</a:t>
            </a:r>
          </a:p>
        </p:txBody>
      </p:sp>
      <p:sp>
        <p:nvSpPr>
          <p:cNvPr id="4" name="Slide Number Placeholder 3"/>
          <p:cNvSpPr>
            <a:spLocks noGrp="1"/>
          </p:cNvSpPr>
          <p:nvPr>
            <p:ph type="sldNum" sz="quarter" idx="5"/>
          </p:nvPr>
        </p:nvSpPr>
        <p:spPr/>
        <p:txBody>
          <a:bodyPr/>
          <a:lstStyle/>
          <a:p>
            <a:fld id="{951CFB31-65DE-F840-91A6-8384B3AC1B3B}" type="slidenum">
              <a:rPr lang="en-US" smtClean="0"/>
              <a:t>26</a:t>
            </a:fld>
            <a:endParaRPr lang="en-US"/>
          </a:p>
        </p:txBody>
      </p:sp>
    </p:spTree>
    <p:extLst>
      <p:ext uri="{BB962C8B-B14F-4D97-AF65-F5344CB8AC3E}">
        <p14:creationId xmlns:p14="http://schemas.microsoft.com/office/powerpoint/2010/main" val="33283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675137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724635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41774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79239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F9BFFC-0307-4145-943F-739CD179A510}"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465553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F9BFFC-0307-4145-943F-739CD179A510}" type="datetimeFigureOut">
              <a:rPr lang="en-US" smtClean="0"/>
              <a:t>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403362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F9BFFC-0307-4145-943F-739CD179A510}" type="datetimeFigureOut">
              <a:rPr lang="en-US" smtClean="0"/>
              <a:t>2/26/24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23987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F9BFFC-0307-4145-943F-739CD179A510}" type="datetimeFigureOut">
              <a:rPr lang="en-US" smtClean="0"/>
              <a:t>2/26/24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40069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F9BFFC-0307-4145-943F-739CD179A510}" type="datetimeFigureOut">
              <a:rPr lang="en-US" smtClean="0"/>
              <a:t>2/26/24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80546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F9BFFC-0307-4145-943F-739CD179A510}" type="datetimeFigureOut">
              <a:rPr lang="en-US" smtClean="0"/>
              <a:t>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292279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F9BFFC-0307-4145-943F-739CD179A510}" type="datetimeFigureOut">
              <a:rPr lang="en-US" smtClean="0"/>
              <a:t>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177367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9BFFC-0307-4145-943F-739CD179A510}" type="datetimeFigureOut">
              <a:rPr lang="en-US" smtClean="0"/>
              <a:t>2/26/24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89CF5-0249-1F4B-B84D-0468D47483C3}" type="slidenum">
              <a:rPr lang="en-US" smtClean="0"/>
              <a:t>‹#›</a:t>
            </a:fld>
            <a:endParaRPr lang="en-US"/>
          </a:p>
        </p:txBody>
      </p:sp>
    </p:spTree>
    <p:extLst>
      <p:ext uri="{BB962C8B-B14F-4D97-AF65-F5344CB8AC3E}">
        <p14:creationId xmlns:p14="http://schemas.microsoft.com/office/powerpoint/2010/main" val="6302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3"/>
          <a:srcRect b="22038"/>
          <a:stretch/>
        </p:blipFill>
        <p:spPr>
          <a:xfrm>
            <a:off x="-78302" y="324996"/>
            <a:ext cx="9440666" cy="4683732"/>
          </a:xfrm>
          <a:prstGeom prst="rect">
            <a:avLst/>
          </a:prstGeom>
        </p:spPr>
      </p:pic>
      <p:sp>
        <p:nvSpPr>
          <p:cNvPr id="4" name="TextBox 3">
            <a:extLst>
              <a:ext uri="{FF2B5EF4-FFF2-40B4-BE49-F238E27FC236}">
                <a16:creationId xmlns:a16="http://schemas.microsoft.com/office/drawing/2014/main" id="{57958370-7C94-8D4B-80F1-8FB92E87ED6C}"/>
              </a:ext>
            </a:extLst>
          </p:cNvPr>
          <p:cNvSpPr txBox="1"/>
          <p:nvPr/>
        </p:nvSpPr>
        <p:spPr>
          <a:xfrm>
            <a:off x="218365" y="5486400"/>
            <a:ext cx="3445174" cy="1077218"/>
          </a:xfrm>
          <a:prstGeom prst="rect">
            <a:avLst/>
          </a:prstGeom>
          <a:noFill/>
        </p:spPr>
        <p:txBody>
          <a:bodyPr wrap="none" rtlCol="0">
            <a:spAutoFit/>
          </a:bodyPr>
          <a:lstStyle/>
          <a:p>
            <a:r>
              <a:rPr lang="en-US" sz="3200" dirty="0"/>
              <a:t>Lecture 8: Mapping</a:t>
            </a:r>
          </a:p>
          <a:p>
            <a:r>
              <a:rPr lang="en-US" sz="3200" dirty="0"/>
              <a:t>February 27, 2024</a:t>
            </a:r>
          </a:p>
        </p:txBody>
      </p:sp>
      <p:sp>
        <p:nvSpPr>
          <p:cNvPr id="2" name="Rectangle 1">
            <a:extLst>
              <a:ext uri="{FF2B5EF4-FFF2-40B4-BE49-F238E27FC236}">
                <a16:creationId xmlns:a16="http://schemas.microsoft.com/office/drawing/2014/main" id="{40891E18-9D67-1E4E-A5E8-ABBFE03A5B87}"/>
              </a:ext>
            </a:extLst>
          </p:cNvPr>
          <p:cNvSpPr/>
          <p:nvPr/>
        </p:nvSpPr>
        <p:spPr>
          <a:xfrm>
            <a:off x="7776594" y="2298583"/>
            <a:ext cx="1040235" cy="17616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Trim galore</a:t>
            </a:r>
          </a:p>
        </p:txBody>
      </p:sp>
    </p:spTree>
    <p:extLst>
      <p:ext uri="{BB962C8B-B14F-4D97-AF65-F5344CB8AC3E}">
        <p14:creationId xmlns:p14="http://schemas.microsoft.com/office/powerpoint/2010/main" val="151334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818C-950F-7B44-8747-FC2395315428}"/>
              </a:ext>
            </a:extLst>
          </p:cNvPr>
          <p:cNvSpPr>
            <a:spLocks noGrp="1"/>
          </p:cNvSpPr>
          <p:nvPr>
            <p:ph type="title"/>
          </p:nvPr>
        </p:nvSpPr>
        <p:spPr>
          <a:xfrm>
            <a:off x="628650" y="609601"/>
            <a:ext cx="7894864" cy="940526"/>
          </a:xfrm>
        </p:spPr>
        <p:txBody>
          <a:bodyPr>
            <a:noAutofit/>
          </a:bodyPr>
          <a:lstStyle/>
          <a:p>
            <a:pPr algn="ctr"/>
            <a:r>
              <a:rPr lang="en-US" dirty="0"/>
              <a:t>Common programs used for trimming</a:t>
            </a:r>
          </a:p>
        </p:txBody>
      </p:sp>
      <p:sp>
        <p:nvSpPr>
          <p:cNvPr id="3" name="Content Placeholder 2">
            <a:extLst>
              <a:ext uri="{FF2B5EF4-FFF2-40B4-BE49-F238E27FC236}">
                <a16:creationId xmlns:a16="http://schemas.microsoft.com/office/drawing/2014/main" id="{6D1A26FA-47FC-FF4C-9ADA-6308C07F50F6}"/>
              </a:ext>
            </a:extLst>
          </p:cNvPr>
          <p:cNvSpPr>
            <a:spLocks noGrp="1"/>
          </p:cNvSpPr>
          <p:nvPr>
            <p:ph idx="1"/>
          </p:nvPr>
        </p:nvSpPr>
        <p:spPr>
          <a:xfrm>
            <a:off x="646774" y="1940439"/>
            <a:ext cx="3193706" cy="4162249"/>
          </a:xfrm>
        </p:spPr>
        <p:txBody>
          <a:bodyPr>
            <a:normAutofit/>
          </a:bodyPr>
          <a:lstStyle/>
          <a:p>
            <a:pPr marL="0" indent="0">
              <a:buNone/>
            </a:pPr>
            <a:r>
              <a:rPr lang="en-US" sz="2400" dirty="0"/>
              <a:t>Preprocessing of FASTQ can be performed by a variety of programs</a:t>
            </a:r>
          </a:p>
          <a:p>
            <a:pPr marL="0" indent="0">
              <a:buNone/>
            </a:pPr>
            <a:endParaRPr lang="en-US" sz="2400" dirty="0"/>
          </a:p>
          <a:p>
            <a:pPr marL="0" indent="0">
              <a:buNone/>
            </a:pPr>
            <a:r>
              <a:rPr lang="en-US" sz="2400" b="1" i="1" dirty="0" err="1"/>
              <a:t>fastp</a:t>
            </a:r>
            <a:endParaRPr lang="en-US" sz="2400" b="1" i="1" dirty="0"/>
          </a:p>
          <a:p>
            <a:pPr marL="0" indent="0">
              <a:buNone/>
            </a:pPr>
            <a:r>
              <a:rPr lang="en-US" sz="2400" b="1" i="1" dirty="0" err="1"/>
              <a:t>Trimmomatic</a:t>
            </a:r>
            <a:endParaRPr lang="en-US" sz="2400" b="1" i="1" dirty="0"/>
          </a:p>
          <a:p>
            <a:pPr marL="0" indent="0">
              <a:buNone/>
            </a:pPr>
            <a:r>
              <a:rPr lang="en-US" sz="2400" b="1" i="1" dirty="0"/>
              <a:t>Trim galore </a:t>
            </a:r>
          </a:p>
          <a:p>
            <a:pPr marL="0" indent="0">
              <a:buNone/>
            </a:pPr>
            <a:r>
              <a:rPr lang="en-US" sz="2400" b="1" i="1" dirty="0" err="1"/>
              <a:t>Cutadapt</a:t>
            </a:r>
            <a:r>
              <a:rPr lang="en-US" sz="2400" b="1" i="1" dirty="0"/>
              <a:t>  </a:t>
            </a:r>
          </a:p>
          <a:p>
            <a:pPr marL="0" indent="0">
              <a:buNone/>
            </a:pPr>
            <a:endParaRPr lang="en-US" sz="2400" dirty="0"/>
          </a:p>
          <a:p>
            <a:pPr marL="0" indent="0">
              <a:buNone/>
            </a:pPr>
            <a:endParaRPr lang="en-US" sz="2400" dirty="0"/>
          </a:p>
          <a:p>
            <a:pPr marL="0" indent="0">
              <a:buNone/>
            </a:pPr>
            <a:endParaRPr lang="en-US" sz="2400" dirty="0"/>
          </a:p>
        </p:txBody>
      </p:sp>
      <p:pic>
        <p:nvPicPr>
          <p:cNvPr id="4" name="Picture 4" descr="Biomolecules | Free Full-Text | High-Throughput Identification of Adapters  in Single-Read Sequencing Data | HTML">
            <a:extLst>
              <a:ext uri="{FF2B5EF4-FFF2-40B4-BE49-F238E27FC236}">
                <a16:creationId xmlns:a16="http://schemas.microsoft.com/office/drawing/2014/main" id="{81E77C07-D3F2-CC47-BF84-81E5EEAF82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4092" y="2165602"/>
            <a:ext cx="4616356" cy="255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6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EAED-CA6B-F446-B826-B1DF94AF028F}"/>
              </a:ext>
            </a:extLst>
          </p:cNvPr>
          <p:cNvSpPr>
            <a:spLocks noGrp="1"/>
          </p:cNvSpPr>
          <p:nvPr>
            <p:ph type="title"/>
          </p:nvPr>
        </p:nvSpPr>
        <p:spPr/>
        <p:txBody>
          <a:bodyPr>
            <a:normAutofit/>
          </a:bodyPr>
          <a:lstStyle/>
          <a:p>
            <a:pPr algn="ctr"/>
            <a:r>
              <a:rPr lang="en-US" dirty="0"/>
              <a:t>How would you run “trim galore”? </a:t>
            </a:r>
          </a:p>
        </p:txBody>
      </p:sp>
      <p:sp>
        <p:nvSpPr>
          <p:cNvPr id="3" name="Content Placeholder 2">
            <a:extLst>
              <a:ext uri="{FF2B5EF4-FFF2-40B4-BE49-F238E27FC236}">
                <a16:creationId xmlns:a16="http://schemas.microsoft.com/office/drawing/2014/main" id="{D25AAEAA-AD3F-D147-93BB-64CEBD7FC371}"/>
              </a:ext>
            </a:extLst>
          </p:cNvPr>
          <p:cNvSpPr>
            <a:spLocks noGrp="1"/>
          </p:cNvSpPr>
          <p:nvPr>
            <p:ph idx="1"/>
          </p:nvPr>
        </p:nvSpPr>
        <p:spPr>
          <a:xfrm>
            <a:off x="628650" y="2149311"/>
            <a:ext cx="7886700" cy="4027652"/>
          </a:xfrm>
        </p:spPr>
        <p:txBody>
          <a:bodyPr>
            <a:normAutofit/>
          </a:bodyPr>
          <a:lstStyle/>
          <a:p>
            <a:pPr marL="514350" indent="-514350">
              <a:buAutoNum type="arabicParenR"/>
            </a:pPr>
            <a:r>
              <a:rPr lang="en-US" sz="3200" dirty="0"/>
              <a:t>Install it in your personal VACC account and then be able to call it (ex. </a:t>
            </a:r>
            <a:r>
              <a:rPr lang="en-US" sz="3200" i="1" dirty="0" err="1"/>
              <a:t>multiQC</a:t>
            </a:r>
            <a:r>
              <a:rPr lang="en-US" sz="3200" dirty="0"/>
              <a:t>)</a:t>
            </a:r>
          </a:p>
          <a:p>
            <a:pPr marL="514350" indent="-514350">
              <a:buAutoNum type="arabicParenR"/>
            </a:pPr>
            <a:endParaRPr lang="en-US" sz="3200" dirty="0"/>
          </a:p>
          <a:p>
            <a:pPr marL="514350" indent="-514350">
              <a:buAutoNum type="arabicParenR"/>
            </a:pPr>
            <a:r>
              <a:rPr lang="en-US" sz="3200" dirty="0"/>
              <a:t>Or load it from the shared computing cluster using </a:t>
            </a:r>
            <a:r>
              <a:rPr lang="en-US" sz="3200" dirty="0">
                <a:latin typeface="Menlo" panose="020B0609030804020204" pitchFamily="49" charset="0"/>
                <a:ea typeface="Menlo" panose="020B0609030804020204" pitchFamily="49" charset="0"/>
                <a:cs typeface="Menlo" panose="020B0609030804020204" pitchFamily="49" charset="0"/>
              </a:rPr>
              <a:t>module </a:t>
            </a:r>
            <a:r>
              <a:rPr lang="en-US" sz="3200" dirty="0"/>
              <a:t>package (ex. </a:t>
            </a:r>
            <a:r>
              <a:rPr lang="en-US" sz="3200" i="1" dirty="0" err="1"/>
              <a:t>fastqc</a:t>
            </a:r>
            <a:r>
              <a:rPr lang="en-US" sz="3200" dirty="0"/>
              <a:t>)</a:t>
            </a:r>
          </a:p>
        </p:txBody>
      </p:sp>
    </p:spTree>
    <p:extLst>
      <p:ext uri="{BB962C8B-B14F-4D97-AF65-F5344CB8AC3E}">
        <p14:creationId xmlns:p14="http://schemas.microsoft.com/office/powerpoint/2010/main" val="3602048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27D5-3326-D543-9BDB-F6C8863CC3D2}"/>
              </a:ext>
            </a:extLst>
          </p:cNvPr>
          <p:cNvSpPr>
            <a:spLocks noGrp="1"/>
          </p:cNvSpPr>
          <p:nvPr>
            <p:ph type="title"/>
          </p:nvPr>
        </p:nvSpPr>
        <p:spPr/>
        <p:txBody>
          <a:bodyPr>
            <a:normAutofit/>
          </a:bodyPr>
          <a:lstStyle/>
          <a:p>
            <a:pPr algn="ctr"/>
            <a:r>
              <a:rPr lang="en-US" sz="4800" dirty="0"/>
              <a:t>Use module to load </a:t>
            </a:r>
          </a:p>
        </p:txBody>
      </p:sp>
      <p:sp>
        <p:nvSpPr>
          <p:cNvPr id="3" name="Content Placeholder 2">
            <a:extLst>
              <a:ext uri="{FF2B5EF4-FFF2-40B4-BE49-F238E27FC236}">
                <a16:creationId xmlns:a16="http://schemas.microsoft.com/office/drawing/2014/main" id="{9B76607E-566D-DC4E-A6EE-3DC809F7CF48}"/>
              </a:ext>
            </a:extLst>
          </p:cNvPr>
          <p:cNvSpPr>
            <a:spLocks noGrp="1"/>
          </p:cNvSpPr>
          <p:nvPr>
            <p:ph idx="1"/>
          </p:nvPr>
        </p:nvSpPr>
        <p:spPr/>
        <p:txBody>
          <a:bodyPr/>
          <a:lstStyle/>
          <a:p>
            <a:pPr marL="0" indent="0">
              <a:buNone/>
            </a:pPr>
            <a:r>
              <a:rPr lang="en-US" dirty="0">
                <a:latin typeface="Menlo" panose="020B0609030804020204" pitchFamily="49" charset="0"/>
                <a:ea typeface="Menlo" panose="020B0609030804020204" pitchFamily="49" charset="0"/>
                <a:cs typeface="Menlo" panose="020B0609030804020204" pitchFamily="49" charset="0"/>
              </a:rPr>
              <a:t>module avail – </a:t>
            </a:r>
            <a:r>
              <a:rPr lang="en-US" b="1" i="1" dirty="0">
                <a:latin typeface="Times New Roman" panose="02020603050405020304" pitchFamily="18" charset="0"/>
                <a:ea typeface="Menlo" panose="020B0609030804020204" pitchFamily="49" charset="0"/>
                <a:cs typeface="Times New Roman" panose="02020603050405020304" pitchFamily="18" charset="0"/>
              </a:rPr>
              <a:t>to see what programs are available </a:t>
            </a:r>
          </a:p>
          <a:p>
            <a:pPr marL="0"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dirty="0">
                <a:latin typeface="Menlo" panose="020B0609030804020204" pitchFamily="49" charset="0"/>
                <a:ea typeface="Menlo" panose="020B0609030804020204" pitchFamily="49" charset="0"/>
                <a:cs typeface="Menlo" panose="020B0609030804020204" pitchFamily="49" charset="0"/>
              </a:rPr>
              <a:t>module load </a:t>
            </a:r>
            <a:r>
              <a:rPr lang="en-US" dirty="0">
                <a:solidFill>
                  <a:srgbClr val="000000"/>
                </a:solidFill>
                <a:effectLst/>
                <a:latin typeface="Menlo" panose="020B0609030804020204" pitchFamily="49" charset="0"/>
              </a:rPr>
              <a:t>trimgalore-0.6.4-gcc-7.3.0-kml55yf</a:t>
            </a:r>
          </a:p>
          <a:p>
            <a:pPr marL="0" indent="0">
              <a:buNone/>
            </a:pPr>
            <a:endParaRPr lang="en-US" dirty="0">
              <a:solidFill>
                <a:srgbClr val="000000"/>
              </a:solidFill>
              <a:latin typeface="Menlo" panose="020B0609030804020204" pitchFamily="49" charset="0"/>
              <a:ea typeface="Menlo" panose="020B0609030804020204" pitchFamily="49" charset="0"/>
              <a:cs typeface="Menlo" panose="020B0609030804020204" pitchFamily="49" charset="0"/>
            </a:endParaRPr>
          </a:p>
          <a:p>
            <a:pPr marL="0" indent="0">
              <a:buNone/>
            </a:pPr>
            <a:r>
              <a:rPr lang="en-US" b="1" dirty="0"/>
              <a:t>Use tab completion! </a:t>
            </a:r>
          </a:p>
        </p:txBody>
      </p:sp>
    </p:spTree>
    <p:extLst>
      <p:ext uri="{BB962C8B-B14F-4D97-AF65-F5344CB8AC3E}">
        <p14:creationId xmlns:p14="http://schemas.microsoft.com/office/powerpoint/2010/main" val="2817737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8D6B-6370-834C-811D-2C83A549A15A}"/>
              </a:ext>
            </a:extLst>
          </p:cNvPr>
          <p:cNvSpPr>
            <a:spLocks noGrp="1"/>
          </p:cNvSpPr>
          <p:nvPr>
            <p:ph type="title"/>
          </p:nvPr>
        </p:nvSpPr>
        <p:spPr/>
        <p:txBody>
          <a:bodyPr/>
          <a:lstStyle/>
          <a:p>
            <a:pPr algn="ctr"/>
            <a:r>
              <a:rPr lang="en-US" dirty="0"/>
              <a:t>Class Activity #1 </a:t>
            </a:r>
          </a:p>
        </p:txBody>
      </p:sp>
      <p:sp>
        <p:nvSpPr>
          <p:cNvPr id="3" name="Content Placeholder 2">
            <a:extLst>
              <a:ext uri="{FF2B5EF4-FFF2-40B4-BE49-F238E27FC236}">
                <a16:creationId xmlns:a16="http://schemas.microsoft.com/office/drawing/2014/main" id="{AD6AC94F-3FDC-3F43-AD9C-61C17B311310}"/>
              </a:ext>
            </a:extLst>
          </p:cNvPr>
          <p:cNvSpPr>
            <a:spLocks noGrp="1"/>
          </p:cNvSpPr>
          <p:nvPr>
            <p:ph idx="1"/>
          </p:nvPr>
        </p:nvSpPr>
        <p:spPr/>
        <p:txBody>
          <a:bodyPr/>
          <a:lstStyle/>
          <a:p>
            <a:r>
              <a:rPr lang="en-US" dirty="0"/>
              <a:t>Open the Trim Galore exercise in the course website</a:t>
            </a:r>
          </a:p>
          <a:p>
            <a:r>
              <a:rPr lang="en-US" dirty="0"/>
              <a:t>This will take ~10 minutes </a:t>
            </a:r>
          </a:p>
        </p:txBody>
      </p:sp>
    </p:spTree>
    <p:extLst>
      <p:ext uri="{BB962C8B-B14F-4D97-AF65-F5344CB8AC3E}">
        <p14:creationId xmlns:p14="http://schemas.microsoft.com/office/powerpoint/2010/main" val="106338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30DD2E7-50BE-5B4C-93DD-5A1B06394FE7}"/>
              </a:ext>
            </a:extLst>
          </p:cNvPr>
          <p:cNvSpPr/>
          <p:nvPr/>
        </p:nvSpPr>
        <p:spPr>
          <a:xfrm>
            <a:off x="5126182" y="2013527"/>
            <a:ext cx="3842327" cy="2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2"/>
          <a:srcRect b="22038"/>
          <a:stretch/>
        </p:blipFill>
        <p:spPr>
          <a:xfrm>
            <a:off x="0" y="1362226"/>
            <a:ext cx="9144000" cy="4536549"/>
          </a:xfrm>
          <a:prstGeom prst="rect">
            <a:avLst/>
          </a:prstGeom>
        </p:spPr>
      </p:pic>
      <p:sp>
        <p:nvSpPr>
          <p:cNvPr id="2" name="TextBox 1">
            <a:extLst>
              <a:ext uri="{FF2B5EF4-FFF2-40B4-BE49-F238E27FC236}">
                <a16:creationId xmlns:a16="http://schemas.microsoft.com/office/drawing/2014/main" id="{019A1B27-C7D6-984A-B2EE-AF2F0B875391}"/>
              </a:ext>
            </a:extLst>
          </p:cNvPr>
          <p:cNvSpPr txBox="1"/>
          <p:nvPr/>
        </p:nvSpPr>
        <p:spPr>
          <a:xfrm>
            <a:off x="6801395" y="3979817"/>
            <a:ext cx="986167" cy="369332"/>
          </a:xfrm>
          <a:prstGeom prst="rect">
            <a:avLst/>
          </a:prstGeom>
          <a:noFill/>
        </p:spPr>
        <p:txBody>
          <a:bodyPr wrap="none" rtlCol="0">
            <a:spAutoFit/>
          </a:bodyPr>
          <a:lstStyle/>
          <a:p>
            <a:r>
              <a:rPr lang="en-US" b="1" i="1" dirty="0"/>
              <a:t>If bad…</a:t>
            </a:r>
          </a:p>
        </p:txBody>
      </p:sp>
      <p:sp>
        <p:nvSpPr>
          <p:cNvPr id="3" name="TextBox 2">
            <a:extLst>
              <a:ext uri="{FF2B5EF4-FFF2-40B4-BE49-F238E27FC236}">
                <a16:creationId xmlns:a16="http://schemas.microsoft.com/office/drawing/2014/main" id="{5525CE8F-0DF9-FD47-BB48-CBEABD30ABE2}"/>
              </a:ext>
            </a:extLst>
          </p:cNvPr>
          <p:cNvSpPr txBox="1"/>
          <p:nvPr/>
        </p:nvSpPr>
        <p:spPr>
          <a:xfrm>
            <a:off x="6027635" y="2142336"/>
            <a:ext cx="2254217" cy="646331"/>
          </a:xfrm>
          <a:prstGeom prst="rect">
            <a:avLst/>
          </a:prstGeom>
          <a:noFill/>
        </p:spPr>
        <p:txBody>
          <a:bodyPr wrap="square" rtlCol="0">
            <a:spAutoFit/>
          </a:bodyPr>
          <a:lstStyle/>
          <a:p>
            <a:pPr algn="ctr"/>
            <a:r>
              <a:rPr lang="en-US" b="1" i="1" dirty="0"/>
              <a:t>Once trimmed, need to run </a:t>
            </a:r>
            <a:r>
              <a:rPr lang="en-US" b="1" i="1" dirty="0" err="1"/>
              <a:t>fastqc</a:t>
            </a:r>
            <a:r>
              <a:rPr lang="en-US" b="1" i="1" dirty="0"/>
              <a:t> again!</a:t>
            </a:r>
          </a:p>
        </p:txBody>
      </p:sp>
      <p:sp>
        <p:nvSpPr>
          <p:cNvPr id="7" name="Rectangle 6">
            <a:extLst>
              <a:ext uri="{FF2B5EF4-FFF2-40B4-BE49-F238E27FC236}">
                <a16:creationId xmlns:a16="http://schemas.microsoft.com/office/drawing/2014/main" id="{359A78DB-A1C4-C040-A11A-25F8EDDAA82E}"/>
              </a:ext>
            </a:extLst>
          </p:cNvPr>
          <p:cNvSpPr/>
          <p:nvPr/>
        </p:nvSpPr>
        <p:spPr>
          <a:xfrm>
            <a:off x="7575258" y="3296157"/>
            <a:ext cx="1040235" cy="17616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Trim galore</a:t>
            </a:r>
          </a:p>
        </p:txBody>
      </p:sp>
    </p:spTree>
    <p:extLst>
      <p:ext uri="{BB962C8B-B14F-4D97-AF65-F5344CB8AC3E}">
        <p14:creationId xmlns:p14="http://schemas.microsoft.com/office/powerpoint/2010/main" val="2602021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454872"/>
            <a:ext cx="8042564" cy="1814801"/>
          </a:xfrm>
        </p:spPr>
        <p:txBody>
          <a:bodyPr/>
          <a:lstStyle/>
          <a:p>
            <a:r>
              <a:rPr lang="en-GB" dirty="0"/>
              <a:t>Mapping to Reference</a:t>
            </a:r>
          </a:p>
        </p:txBody>
      </p:sp>
    </p:spTree>
    <p:extLst>
      <p:ext uri="{BB962C8B-B14F-4D97-AF65-F5344CB8AC3E}">
        <p14:creationId xmlns:p14="http://schemas.microsoft.com/office/powerpoint/2010/main" val="183687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204" y="398308"/>
            <a:ext cx="7698109" cy="695960"/>
          </a:xfrm>
          <a:prstGeom prst="rect">
            <a:avLst/>
          </a:prstGeom>
        </p:spPr>
        <p:txBody>
          <a:bodyPr vert="horz" wrap="square" lIns="0" tIns="12700" rIns="0" bIns="0" rtlCol="0">
            <a:spAutoFit/>
          </a:bodyPr>
          <a:lstStyle/>
          <a:p>
            <a:pPr marL="12700" algn="ctr">
              <a:lnSpc>
                <a:spcPct val="100000"/>
              </a:lnSpc>
              <a:spcBef>
                <a:spcPts val="100"/>
              </a:spcBef>
            </a:pPr>
            <a:r>
              <a:rPr spc="-55" dirty="0"/>
              <a:t>Read</a:t>
            </a:r>
            <a:r>
              <a:rPr spc="-15" dirty="0"/>
              <a:t> </a:t>
            </a:r>
            <a:r>
              <a:rPr spc="-35" dirty="0"/>
              <a:t>alignment</a:t>
            </a:r>
            <a:r>
              <a:rPr spc="-10" dirty="0"/>
              <a:t> </a:t>
            </a:r>
            <a:r>
              <a:rPr spc="-110" dirty="0"/>
              <a:t>/</a:t>
            </a:r>
            <a:r>
              <a:rPr spc="-10" dirty="0"/>
              <a:t> </a:t>
            </a:r>
            <a:r>
              <a:rPr spc="-15" dirty="0"/>
              <a:t>“mapping”</a:t>
            </a:r>
          </a:p>
        </p:txBody>
      </p:sp>
      <p:pic>
        <p:nvPicPr>
          <p:cNvPr id="1026" name="Picture 2" descr="Figure 1 from FPGA Acceleration of Short Read Alignment | Semantic Scholar">
            <a:extLst>
              <a:ext uri="{FF2B5EF4-FFF2-40B4-BE49-F238E27FC236}">
                <a16:creationId xmlns:a16="http://schemas.microsoft.com/office/drawing/2014/main" id="{26BE4CBA-8A94-5B43-AA3D-2CD8CF67E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58" y="1442303"/>
            <a:ext cx="8356600" cy="4546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E92AC3-D9AA-154B-A565-C1AEBE690198}"/>
              </a:ext>
            </a:extLst>
          </p:cNvPr>
          <p:cNvSpPr txBox="1"/>
          <p:nvPr/>
        </p:nvSpPr>
        <p:spPr>
          <a:xfrm>
            <a:off x="1485900" y="6152272"/>
            <a:ext cx="6814751" cy="369332"/>
          </a:xfrm>
          <a:prstGeom prst="rect">
            <a:avLst/>
          </a:prstGeom>
          <a:noFill/>
        </p:spPr>
        <p:txBody>
          <a:bodyPr wrap="none" rtlCol="0">
            <a:spAutoFit/>
          </a:bodyPr>
          <a:lstStyle/>
          <a:p>
            <a:r>
              <a:rPr lang="en-US" i="1" dirty="0"/>
              <a:t>we are identifying the genomic origin of the sequenced cDNA fragment</a:t>
            </a:r>
          </a:p>
        </p:txBody>
      </p:sp>
    </p:spTree>
    <p:extLst>
      <p:ext uri="{BB962C8B-B14F-4D97-AF65-F5344CB8AC3E}">
        <p14:creationId xmlns:p14="http://schemas.microsoft.com/office/powerpoint/2010/main" val="373063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756A-08FC-6A44-A4A3-6B2FC7573897}"/>
              </a:ext>
            </a:extLst>
          </p:cNvPr>
          <p:cNvSpPr>
            <a:spLocks noGrp="1"/>
          </p:cNvSpPr>
          <p:nvPr>
            <p:ph type="title"/>
          </p:nvPr>
        </p:nvSpPr>
        <p:spPr/>
        <p:txBody>
          <a:bodyPr/>
          <a:lstStyle/>
          <a:p>
            <a:pPr algn="ctr"/>
            <a:r>
              <a:rPr lang="en-US" dirty="0"/>
              <a:t>The general challenge</a:t>
            </a:r>
          </a:p>
        </p:txBody>
      </p:sp>
      <p:sp>
        <p:nvSpPr>
          <p:cNvPr id="3" name="Content Placeholder 2">
            <a:extLst>
              <a:ext uri="{FF2B5EF4-FFF2-40B4-BE49-F238E27FC236}">
                <a16:creationId xmlns:a16="http://schemas.microsoft.com/office/drawing/2014/main" id="{C96B32EB-62C6-8D49-B083-B9F42D479588}"/>
              </a:ext>
            </a:extLst>
          </p:cNvPr>
          <p:cNvSpPr>
            <a:spLocks noGrp="1"/>
          </p:cNvSpPr>
          <p:nvPr>
            <p:ph idx="1"/>
          </p:nvPr>
        </p:nvSpPr>
        <p:spPr/>
        <p:txBody>
          <a:bodyPr/>
          <a:lstStyle/>
          <a:p>
            <a:pPr marL="0" indent="0" algn="ctr">
              <a:buNone/>
            </a:pPr>
            <a:r>
              <a:rPr lang="en-US" dirty="0">
                <a:effectLst/>
                <a:latin typeface="Helvetica" pitchFamily="2" charset="0"/>
              </a:rPr>
              <a:t>The general challenge of alignment following high-throughput sequencing is to map millions of reads </a:t>
            </a:r>
            <a:r>
              <a:rPr lang="en-US" b="1" dirty="0">
                <a:effectLst/>
                <a:latin typeface="Helvetica" pitchFamily="2" charset="0"/>
              </a:rPr>
              <a:t>accurately</a:t>
            </a:r>
            <a:r>
              <a:rPr lang="en-US" dirty="0">
                <a:effectLst/>
                <a:latin typeface="Helvetica" pitchFamily="2" charset="0"/>
              </a:rPr>
              <a:t> and in a reasonable </a:t>
            </a:r>
            <a:r>
              <a:rPr lang="en-US" b="1" dirty="0">
                <a:effectLst/>
                <a:latin typeface="Helvetica" pitchFamily="2" charset="0"/>
              </a:rPr>
              <a:t>time</a:t>
            </a:r>
            <a:r>
              <a:rPr lang="en-US" dirty="0">
                <a:effectLst/>
                <a:latin typeface="Helvetica" pitchFamily="2" charset="0"/>
              </a:rPr>
              <a:t>, despite the presence of sequencing errors, genomic variation, and repetitive elements.</a:t>
            </a:r>
          </a:p>
          <a:p>
            <a:pPr marL="0" indent="0" algn="ctr">
              <a:buNone/>
            </a:pPr>
            <a:endParaRPr lang="en-US" dirty="0"/>
          </a:p>
        </p:txBody>
      </p:sp>
    </p:spTree>
    <p:extLst>
      <p:ext uri="{BB962C8B-B14F-4D97-AF65-F5344CB8AC3E}">
        <p14:creationId xmlns:p14="http://schemas.microsoft.com/office/powerpoint/2010/main" val="1121705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72C9-0FBA-8240-ABF1-CB40208C241D}"/>
              </a:ext>
            </a:extLst>
          </p:cNvPr>
          <p:cNvSpPr>
            <a:spLocks noGrp="1"/>
          </p:cNvSpPr>
          <p:nvPr>
            <p:ph type="title"/>
          </p:nvPr>
        </p:nvSpPr>
        <p:spPr/>
        <p:txBody>
          <a:bodyPr/>
          <a:lstStyle/>
          <a:p>
            <a:pPr algn="ctr"/>
            <a:r>
              <a:rPr lang="en-US" dirty="0"/>
              <a:t>The challenge with RNA-Seq specifically…</a:t>
            </a:r>
          </a:p>
        </p:txBody>
      </p:sp>
      <p:sp>
        <p:nvSpPr>
          <p:cNvPr id="3" name="Content Placeholder 2">
            <a:extLst>
              <a:ext uri="{FF2B5EF4-FFF2-40B4-BE49-F238E27FC236}">
                <a16:creationId xmlns:a16="http://schemas.microsoft.com/office/drawing/2014/main" id="{C1C23582-6615-EA4B-B3A9-76A2D2D973CF}"/>
              </a:ext>
            </a:extLst>
          </p:cNvPr>
          <p:cNvSpPr>
            <a:spLocks noGrp="1"/>
          </p:cNvSpPr>
          <p:nvPr>
            <p:ph idx="1"/>
          </p:nvPr>
        </p:nvSpPr>
        <p:spPr/>
        <p:txBody>
          <a:bodyPr>
            <a:normAutofit/>
          </a:bodyPr>
          <a:lstStyle/>
          <a:p>
            <a:pPr marL="0" indent="0">
              <a:buNone/>
            </a:pPr>
            <a:r>
              <a:rPr lang="en-US" sz="3200" dirty="0"/>
              <a:t>The sequencing library was constructed from transcribed RNA, intronic sequence are not present, and these sequenced molecule natively spanned exon boundaries.</a:t>
            </a:r>
          </a:p>
          <a:p>
            <a:pPr marL="0" indent="0">
              <a:buNone/>
            </a:pPr>
            <a:endParaRPr lang="en-US" sz="3200" dirty="0"/>
          </a:p>
          <a:p>
            <a:pPr marL="0" indent="0">
              <a:buNone/>
            </a:pPr>
            <a:r>
              <a:rPr lang="en-US" sz="3200" dirty="0"/>
              <a:t>Two categories of reads: </a:t>
            </a:r>
          </a:p>
          <a:p>
            <a:pPr marL="514350" indent="-514350">
              <a:buFont typeface="+mj-lt"/>
              <a:buAutoNum type="arabicPeriod"/>
            </a:pPr>
            <a:r>
              <a:rPr lang="en-US" sz="3200" dirty="0"/>
              <a:t>Reads that map entirely within exons </a:t>
            </a:r>
          </a:p>
          <a:p>
            <a:pPr marL="514350" indent="-514350">
              <a:buFont typeface="+mj-lt"/>
              <a:buAutoNum type="arabicPeriod"/>
            </a:pPr>
            <a:r>
              <a:rPr lang="en-US" sz="3200" dirty="0"/>
              <a:t>Reads that span two or more exons</a:t>
            </a:r>
          </a:p>
        </p:txBody>
      </p:sp>
    </p:spTree>
    <p:extLst>
      <p:ext uri="{BB962C8B-B14F-4D97-AF65-F5344CB8AC3E}">
        <p14:creationId xmlns:p14="http://schemas.microsoft.com/office/powerpoint/2010/main" val="1315390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76889" y="3898779"/>
            <a:ext cx="6399275" cy="262255"/>
            <a:chOff x="768095" y="2923032"/>
            <a:chExt cx="5751830" cy="262255"/>
          </a:xfrm>
        </p:grpSpPr>
        <p:pic>
          <p:nvPicPr>
            <p:cNvPr id="4" name="object 4"/>
            <p:cNvPicPr/>
            <p:nvPr/>
          </p:nvPicPr>
          <p:blipFill>
            <a:blip r:embed="rId3" cstate="print"/>
            <a:stretch>
              <a:fillRect/>
            </a:stretch>
          </p:blipFill>
          <p:spPr>
            <a:xfrm>
              <a:off x="768095" y="3026664"/>
              <a:ext cx="5751575" cy="131063"/>
            </a:xfrm>
            <a:prstGeom prst="rect">
              <a:avLst/>
            </a:prstGeom>
          </p:spPr>
        </p:pic>
        <p:sp>
          <p:nvSpPr>
            <p:cNvPr id="5" name="object 5"/>
            <p:cNvSpPr/>
            <p:nvPr/>
          </p:nvSpPr>
          <p:spPr>
            <a:xfrm>
              <a:off x="815340" y="3067812"/>
              <a:ext cx="5638800" cy="0"/>
            </a:xfrm>
            <a:custGeom>
              <a:avLst/>
              <a:gdLst/>
              <a:ahLst/>
              <a:cxnLst/>
              <a:rect l="l" t="t" r="r" b="b"/>
              <a:pathLst>
                <a:path w="5638800">
                  <a:moveTo>
                    <a:pt x="0" y="0"/>
                  </a:moveTo>
                  <a:lnTo>
                    <a:pt x="5638800" y="0"/>
                  </a:lnTo>
                </a:path>
              </a:pathLst>
            </a:custGeom>
            <a:ln w="39624">
              <a:solidFill>
                <a:srgbClr val="4F81BC"/>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6"/>
            <p:cNvSpPr/>
            <p:nvPr/>
          </p:nvSpPr>
          <p:spPr>
            <a:xfrm>
              <a:off x="2002535" y="2944368"/>
              <a:ext cx="792480" cy="228600"/>
            </a:xfrm>
            <a:custGeom>
              <a:avLst/>
              <a:gdLst/>
              <a:ahLst/>
              <a:cxnLst/>
              <a:rect l="l" t="t" r="r" b="b"/>
              <a:pathLst>
                <a:path w="792480" h="228600">
                  <a:moveTo>
                    <a:pt x="792480" y="0"/>
                  </a:moveTo>
                  <a:lnTo>
                    <a:pt x="0" y="0"/>
                  </a:lnTo>
                  <a:lnTo>
                    <a:pt x="0" y="228600"/>
                  </a:lnTo>
                  <a:lnTo>
                    <a:pt x="792480" y="228600"/>
                  </a:lnTo>
                  <a:lnTo>
                    <a:pt x="792480"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p:cNvSpPr/>
            <p:nvPr/>
          </p:nvSpPr>
          <p:spPr>
            <a:xfrm>
              <a:off x="2002535" y="2944368"/>
              <a:ext cx="792480" cy="228600"/>
            </a:xfrm>
            <a:custGeom>
              <a:avLst/>
              <a:gdLst/>
              <a:ahLst/>
              <a:cxnLst/>
              <a:rect l="l" t="t" r="r" b="b"/>
              <a:pathLst>
                <a:path w="792480" h="228600">
                  <a:moveTo>
                    <a:pt x="0" y="0"/>
                  </a:moveTo>
                  <a:lnTo>
                    <a:pt x="792480" y="0"/>
                  </a:lnTo>
                  <a:lnTo>
                    <a:pt x="792480" y="228600"/>
                  </a:lnTo>
                  <a:lnTo>
                    <a:pt x="0" y="228600"/>
                  </a:lnTo>
                  <a:lnTo>
                    <a:pt x="0" y="0"/>
                  </a:lnTo>
                  <a:close/>
                </a:path>
              </a:pathLst>
            </a:custGeom>
            <a:ln w="24384">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p:cNvSpPr/>
            <p:nvPr/>
          </p:nvSpPr>
          <p:spPr>
            <a:xfrm>
              <a:off x="3054095" y="2935224"/>
              <a:ext cx="579120" cy="238125"/>
            </a:xfrm>
            <a:custGeom>
              <a:avLst/>
              <a:gdLst/>
              <a:ahLst/>
              <a:cxnLst/>
              <a:rect l="l" t="t" r="r" b="b"/>
              <a:pathLst>
                <a:path w="579120" h="238125">
                  <a:moveTo>
                    <a:pt x="579119" y="0"/>
                  </a:moveTo>
                  <a:lnTo>
                    <a:pt x="0" y="0"/>
                  </a:lnTo>
                  <a:lnTo>
                    <a:pt x="0" y="237744"/>
                  </a:lnTo>
                  <a:lnTo>
                    <a:pt x="579119" y="237744"/>
                  </a:lnTo>
                  <a:lnTo>
                    <a:pt x="579119"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9"/>
            <p:cNvSpPr/>
            <p:nvPr/>
          </p:nvSpPr>
          <p:spPr>
            <a:xfrm>
              <a:off x="3054095" y="2935224"/>
              <a:ext cx="579120" cy="238125"/>
            </a:xfrm>
            <a:custGeom>
              <a:avLst/>
              <a:gdLst/>
              <a:ahLst/>
              <a:cxnLst/>
              <a:rect l="l" t="t" r="r" b="b"/>
              <a:pathLst>
                <a:path w="579120" h="238125">
                  <a:moveTo>
                    <a:pt x="0" y="0"/>
                  </a:moveTo>
                  <a:lnTo>
                    <a:pt x="579119" y="0"/>
                  </a:lnTo>
                  <a:lnTo>
                    <a:pt x="579119" y="237744"/>
                  </a:lnTo>
                  <a:lnTo>
                    <a:pt x="0" y="237744"/>
                  </a:lnTo>
                  <a:lnTo>
                    <a:pt x="0" y="0"/>
                  </a:lnTo>
                  <a:close/>
                </a:path>
              </a:pathLst>
            </a:custGeom>
            <a:ln w="24384">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0"/>
            <p:cNvSpPr/>
            <p:nvPr/>
          </p:nvSpPr>
          <p:spPr>
            <a:xfrm>
              <a:off x="4014216" y="2935224"/>
              <a:ext cx="1777364" cy="238125"/>
            </a:xfrm>
            <a:custGeom>
              <a:avLst/>
              <a:gdLst/>
              <a:ahLst/>
              <a:cxnLst/>
              <a:rect l="l" t="t" r="r" b="b"/>
              <a:pathLst>
                <a:path w="1777364" h="238125">
                  <a:moveTo>
                    <a:pt x="1776984" y="0"/>
                  </a:moveTo>
                  <a:lnTo>
                    <a:pt x="0" y="0"/>
                  </a:lnTo>
                  <a:lnTo>
                    <a:pt x="0" y="237744"/>
                  </a:lnTo>
                  <a:lnTo>
                    <a:pt x="1776984" y="237744"/>
                  </a:lnTo>
                  <a:lnTo>
                    <a:pt x="1776984"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1"/>
            <p:cNvSpPr/>
            <p:nvPr/>
          </p:nvSpPr>
          <p:spPr>
            <a:xfrm>
              <a:off x="4014216" y="2935224"/>
              <a:ext cx="1777364" cy="238125"/>
            </a:xfrm>
            <a:custGeom>
              <a:avLst/>
              <a:gdLst/>
              <a:ahLst/>
              <a:cxnLst/>
              <a:rect l="l" t="t" r="r" b="b"/>
              <a:pathLst>
                <a:path w="1777364" h="238125">
                  <a:moveTo>
                    <a:pt x="0" y="0"/>
                  </a:moveTo>
                  <a:lnTo>
                    <a:pt x="1776984" y="0"/>
                  </a:lnTo>
                  <a:lnTo>
                    <a:pt x="1776984" y="237744"/>
                  </a:lnTo>
                  <a:lnTo>
                    <a:pt x="0" y="237744"/>
                  </a:lnTo>
                  <a:lnTo>
                    <a:pt x="0" y="0"/>
                  </a:lnTo>
                  <a:close/>
                </a:path>
              </a:pathLst>
            </a:custGeom>
            <a:ln w="24383">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12" name="object 12"/>
          <p:cNvGrpSpPr/>
          <p:nvPr/>
        </p:nvGrpSpPr>
        <p:grpSpPr>
          <a:xfrm>
            <a:off x="2078640" y="4471803"/>
            <a:ext cx="4469382" cy="365759"/>
            <a:chOff x="1969007" y="3496056"/>
            <a:chExt cx="3922775" cy="365759"/>
          </a:xfrm>
        </p:grpSpPr>
        <p:pic>
          <p:nvPicPr>
            <p:cNvPr id="13" name="object 13"/>
            <p:cNvPicPr/>
            <p:nvPr/>
          </p:nvPicPr>
          <p:blipFill>
            <a:blip r:embed="rId4" cstate="print"/>
            <a:stretch>
              <a:fillRect/>
            </a:stretch>
          </p:blipFill>
          <p:spPr>
            <a:xfrm>
              <a:off x="1969007" y="3502152"/>
              <a:ext cx="926579" cy="359663"/>
            </a:xfrm>
            <a:prstGeom prst="rect">
              <a:avLst/>
            </a:prstGeom>
          </p:spPr>
        </p:pic>
        <p:sp>
          <p:nvSpPr>
            <p:cNvPr id="14" name="object 14"/>
            <p:cNvSpPr/>
            <p:nvPr/>
          </p:nvSpPr>
          <p:spPr>
            <a:xfrm>
              <a:off x="2034539" y="3546348"/>
              <a:ext cx="795655" cy="228600"/>
            </a:xfrm>
            <a:custGeom>
              <a:avLst/>
              <a:gdLst/>
              <a:ahLst/>
              <a:cxnLst/>
              <a:rect l="l" t="t" r="r" b="b"/>
              <a:pathLst>
                <a:path w="795655" h="228600">
                  <a:moveTo>
                    <a:pt x="795527" y="0"/>
                  </a:moveTo>
                  <a:lnTo>
                    <a:pt x="0" y="0"/>
                  </a:lnTo>
                  <a:lnTo>
                    <a:pt x="0" y="228600"/>
                  </a:lnTo>
                  <a:lnTo>
                    <a:pt x="795527" y="228600"/>
                  </a:lnTo>
                  <a:lnTo>
                    <a:pt x="795527"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5"/>
            <p:cNvSpPr/>
            <p:nvPr/>
          </p:nvSpPr>
          <p:spPr>
            <a:xfrm>
              <a:off x="2034539" y="3546348"/>
              <a:ext cx="795655" cy="228600"/>
            </a:xfrm>
            <a:custGeom>
              <a:avLst/>
              <a:gdLst/>
              <a:ahLst/>
              <a:cxnLst/>
              <a:rect l="l" t="t" r="r" b="b"/>
              <a:pathLst>
                <a:path w="795655" h="228600">
                  <a:moveTo>
                    <a:pt x="0" y="0"/>
                  </a:moveTo>
                  <a:lnTo>
                    <a:pt x="795527" y="0"/>
                  </a:lnTo>
                  <a:lnTo>
                    <a:pt x="795527" y="228600"/>
                  </a:lnTo>
                  <a:lnTo>
                    <a:pt x="0" y="228600"/>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6" name="object 16"/>
            <p:cNvPicPr/>
            <p:nvPr/>
          </p:nvPicPr>
          <p:blipFill>
            <a:blip r:embed="rId5" cstate="print"/>
            <a:stretch>
              <a:fillRect/>
            </a:stretch>
          </p:blipFill>
          <p:spPr>
            <a:xfrm>
              <a:off x="3020567" y="3496056"/>
              <a:ext cx="713231" cy="365759"/>
            </a:xfrm>
            <a:prstGeom prst="rect">
              <a:avLst/>
            </a:prstGeom>
          </p:spPr>
        </p:pic>
        <p:sp>
          <p:nvSpPr>
            <p:cNvPr id="17" name="object 17"/>
            <p:cNvSpPr/>
            <p:nvPr/>
          </p:nvSpPr>
          <p:spPr>
            <a:xfrm>
              <a:off x="3086099" y="3540252"/>
              <a:ext cx="582295" cy="234950"/>
            </a:xfrm>
            <a:custGeom>
              <a:avLst/>
              <a:gdLst/>
              <a:ahLst/>
              <a:cxnLst/>
              <a:rect l="l" t="t" r="r" b="b"/>
              <a:pathLst>
                <a:path w="582295" h="234950">
                  <a:moveTo>
                    <a:pt x="582168" y="0"/>
                  </a:moveTo>
                  <a:lnTo>
                    <a:pt x="0" y="0"/>
                  </a:lnTo>
                  <a:lnTo>
                    <a:pt x="0" y="234695"/>
                  </a:lnTo>
                  <a:lnTo>
                    <a:pt x="582168" y="234695"/>
                  </a:lnTo>
                  <a:lnTo>
                    <a:pt x="582168"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8"/>
            <p:cNvSpPr/>
            <p:nvPr/>
          </p:nvSpPr>
          <p:spPr>
            <a:xfrm>
              <a:off x="3086099" y="3540252"/>
              <a:ext cx="582295" cy="234950"/>
            </a:xfrm>
            <a:custGeom>
              <a:avLst/>
              <a:gdLst/>
              <a:ahLst/>
              <a:cxnLst/>
              <a:rect l="l" t="t" r="r" b="b"/>
              <a:pathLst>
                <a:path w="582295" h="234950">
                  <a:moveTo>
                    <a:pt x="0" y="0"/>
                  </a:moveTo>
                  <a:lnTo>
                    <a:pt x="582168" y="0"/>
                  </a:lnTo>
                  <a:lnTo>
                    <a:pt x="582168"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19"/>
            <p:cNvSpPr/>
            <p:nvPr/>
          </p:nvSpPr>
          <p:spPr>
            <a:xfrm>
              <a:off x="2836162" y="3540252"/>
              <a:ext cx="119002" cy="160022"/>
            </a:xfrm>
            <a:custGeom>
              <a:avLst/>
              <a:gdLst/>
              <a:ahLst/>
              <a:cxnLst/>
              <a:rect l="l" t="t" r="r" b="b"/>
              <a:pathLst>
                <a:path w="171450" h="158114">
                  <a:moveTo>
                    <a:pt x="0" y="157848"/>
                  </a:moveTo>
                  <a:lnTo>
                    <a:pt x="171183" y="0"/>
                  </a:lnTo>
                </a:path>
              </a:pathLst>
            </a:custGeom>
            <a:ln w="28575"/>
          </p:spPr>
          <p:style>
            <a:lnRef idx="1">
              <a:schemeClr val="dk1"/>
            </a:lnRef>
            <a:fillRef idx="0">
              <a:schemeClr val="dk1"/>
            </a:fillRef>
            <a:effectRef idx="0">
              <a:schemeClr val="dk1"/>
            </a:effectRef>
            <a:fontRef idx="minor">
              <a:schemeClr val="tx1"/>
            </a:fontRef>
          </p:style>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0"/>
            <p:cNvSpPr/>
            <p:nvPr/>
          </p:nvSpPr>
          <p:spPr>
            <a:xfrm>
              <a:off x="2940556" y="3532632"/>
              <a:ext cx="139575" cy="160022"/>
            </a:xfrm>
            <a:custGeom>
              <a:avLst/>
              <a:gdLst/>
              <a:ahLst/>
              <a:cxnLst/>
              <a:rect l="l" t="t" r="r" b="b"/>
              <a:pathLst>
                <a:path w="88900" h="135889">
                  <a:moveTo>
                    <a:pt x="0" y="0"/>
                  </a:moveTo>
                  <a:lnTo>
                    <a:pt x="88366" y="135763"/>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1"/>
            <p:cNvSpPr/>
            <p:nvPr/>
          </p:nvSpPr>
          <p:spPr>
            <a:xfrm>
              <a:off x="3666743" y="3534920"/>
              <a:ext cx="192035" cy="122555"/>
            </a:xfrm>
            <a:custGeom>
              <a:avLst/>
              <a:gdLst/>
              <a:ahLst/>
              <a:cxnLst/>
              <a:rect l="l" t="t" r="r" b="b"/>
              <a:pathLst>
                <a:path w="171450" h="118745">
                  <a:moveTo>
                    <a:pt x="0" y="118376"/>
                  </a:moveTo>
                  <a:lnTo>
                    <a:pt x="171183" y="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2" name="object 22"/>
            <p:cNvPicPr/>
            <p:nvPr/>
          </p:nvPicPr>
          <p:blipFill>
            <a:blip r:embed="rId6" cstate="print"/>
            <a:stretch>
              <a:fillRect/>
            </a:stretch>
          </p:blipFill>
          <p:spPr>
            <a:xfrm>
              <a:off x="3983735" y="3496056"/>
              <a:ext cx="1908047" cy="365759"/>
            </a:xfrm>
            <a:prstGeom prst="rect">
              <a:avLst/>
            </a:prstGeom>
          </p:spPr>
        </p:pic>
        <p:sp>
          <p:nvSpPr>
            <p:cNvPr id="23" name="object 23"/>
            <p:cNvSpPr/>
            <p:nvPr/>
          </p:nvSpPr>
          <p:spPr>
            <a:xfrm>
              <a:off x="4049267" y="3540252"/>
              <a:ext cx="1777364" cy="234950"/>
            </a:xfrm>
            <a:custGeom>
              <a:avLst/>
              <a:gdLst/>
              <a:ahLst/>
              <a:cxnLst/>
              <a:rect l="l" t="t" r="r" b="b"/>
              <a:pathLst>
                <a:path w="1777364" h="234950">
                  <a:moveTo>
                    <a:pt x="1776984" y="0"/>
                  </a:moveTo>
                  <a:lnTo>
                    <a:pt x="0" y="0"/>
                  </a:lnTo>
                  <a:lnTo>
                    <a:pt x="0" y="234695"/>
                  </a:lnTo>
                  <a:lnTo>
                    <a:pt x="1776984" y="234695"/>
                  </a:lnTo>
                  <a:lnTo>
                    <a:pt x="1776984"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4"/>
            <p:cNvSpPr/>
            <p:nvPr/>
          </p:nvSpPr>
          <p:spPr>
            <a:xfrm>
              <a:off x="4049267" y="3540252"/>
              <a:ext cx="1777364" cy="234950"/>
            </a:xfrm>
            <a:custGeom>
              <a:avLst/>
              <a:gdLst/>
              <a:ahLst/>
              <a:cxnLst/>
              <a:rect l="l" t="t" r="r" b="b"/>
              <a:pathLst>
                <a:path w="1777364" h="234950">
                  <a:moveTo>
                    <a:pt x="0" y="0"/>
                  </a:moveTo>
                  <a:lnTo>
                    <a:pt x="1776984" y="0"/>
                  </a:lnTo>
                  <a:lnTo>
                    <a:pt x="1776984"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5"/>
            <p:cNvSpPr/>
            <p:nvPr/>
          </p:nvSpPr>
          <p:spPr>
            <a:xfrm>
              <a:off x="3837431" y="3532632"/>
              <a:ext cx="210185" cy="122555"/>
            </a:xfrm>
            <a:custGeom>
              <a:avLst/>
              <a:gdLst/>
              <a:ahLst/>
              <a:cxnLst/>
              <a:rect l="l" t="t" r="r" b="b"/>
              <a:pathLst>
                <a:path w="210185" h="122554">
                  <a:moveTo>
                    <a:pt x="0" y="0"/>
                  </a:moveTo>
                  <a:lnTo>
                    <a:pt x="209816" y="122453"/>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26" name="object 26"/>
          <p:cNvGrpSpPr/>
          <p:nvPr/>
        </p:nvGrpSpPr>
        <p:grpSpPr>
          <a:xfrm>
            <a:off x="2078640" y="4977765"/>
            <a:ext cx="4469635" cy="393700"/>
            <a:chOff x="1969007" y="4002018"/>
            <a:chExt cx="3923029" cy="393700"/>
          </a:xfrm>
        </p:grpSpPr>
        <p:pic>
          <p:nvPicPr>
            <p:cNvPr id="27" name="object 27"/>
            <p:cNvPicPr/>
            <p:nvPr/>
          </p:nvPicPr>
          <p:blipFill>
            <a:blip r:embed="rId7" cstate="print"/>
            <a:stretch>
              <a:fillRect/>
            </a:stretch>
          </p:blipFill>
          <p:spPr>
            <a:xfrm>
              <a:off x="1969007" y="4035564"/>
              <a:ext cx="926579" cy="359651"/>
            </a:xfrm>
            <a:prstGeom prst="rect">
              <a:avLst/>
            </a:prstGeom>
          </p:spPr>
        </p:pic>
        <p:sp>
          <p:nvSpPr>
            <p:cNvPr id="28" name="object 28"/>
            <p:cNvSpPr/>
            <p:nvPr/>
          </p:nvSpPr>
          <p:spPr>
            <a:xfrm>
              <a:off x="2034539" y="4079747"/>
              <a:ext cx="795655" cy="228600"/>
            </a:xfrm>
            <a:custGeom>
              <a:avLst/>
              <a:gdLst/>
              <a:ahLst/>
              <a:cxnLst/>
              <a:rect l="l" t="t" r="r" b="b"/>
              <a:pathLst>
                <a:path w="795655" h="228600">
                  <a:moveTo>
                    <a:pt x="795527" y="0"/>
                  </a:moveTo>
                  <a:lnTo>
                    <a:pt x="0" y="0"/>
                  </a:lnTo>
                  <a:lnTo>
                    <a:pt x="0" y="228600"/>
                  </a:lnTo>
                  <a:lnTo>
                    <a:pt x="795527" y="228600"/>
                  </a:lnTo>
                  <a:lnTo>
                    <a:pt x="795527"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29"/>
            <p:cNvSpPr/>
            <p:nvPr/>
          </p:nvSpPr>
          <p:spPr>
            <a:xfrm>
              <a:off x="2034539" y="4079747"/>
              <a:ext cx="795655" cy="228600"/>
            </a:xfrm>
            <a:custGeom>
              <a:avLst/>
              <a:gdLst/>
              <a:ahLst/>
              <a:cxnLst/>
              <a:rect l="l" t="t" r="r" b="b"/>
              <a:pathLst>
                <a:path w="795655" h="228600">
                  <a:moveTo>
                    <a:pt x="0" y="0"/>
                  </a:moveTo>
                  <a:lnTo>
                    <a:pt x="795527" y="0"/>
                  </a:lnTo>
                  <a:lnTo>
                    <a:pt x="795527" y="228600"/>
                  </a:lnTo>
                  <a:lnTo>
                    <a:pt x="0" y="228600"/>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0"/>
            <p:cNvSpPr/>
            <p:nvPr/>
          </p:nvSpPr>
          <p:spPr>
            <a:xfrm>
              <a:off x="2828543" y="4011162"/>
              <a:ext cx="548005" cy="181610"/>
            </a:xfrm>
            <a:custGeom>
              <a:avLst/>
              <a:gdLst/>
              <a:ahLst/>
              <a:cxnLst/>
              <a:rect l="l" t="t" r="r" b="b"/>
              <a:pathLst>
                <a:path w="548004" h="181610">
                  <a:moveTo>
                    <a:pt x="0" y="181279"/>
                  </a:moveTo>
                  <a:lnTo>
                    <a:pt x="547738" y="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1" name="object 31"/>
            <p:cNvPicPr/>
            <p:nvPr/>
          </p:nvPicPr>
          <p:blipFill>
            <a:blip r:embed="rId6" cstate="print"/>
            <a:stretch>
              <a:fillRect/>
            </a:stretch>
          </p:blipFill>
          <p:spPr>
            <a:xfrm>
              <a:off x="3983735" y="4029455"/>
              <a:ext cx="1908047" cy="365759"/>
            </a:xfrm>
            <a:prstGeom prst="rect">
              <a:avLst/>
            </a:prstGeom>
          </p:spPr>
        </p:pic>
        <p:sp>
          <p:nvSpPr>
            <p:cNvPr id="32" name="object 32"/>
            <p:cNvSpPr/>
            <p:nvPr/>
          </p:nvSpPr>
          <p:spPr>
            <a:xfrm>
              <a:off x="4049267" y="4073651"/>
              <a:ext cx="1777364" cy="234950"/>
            </a:xfrm>
            <a:custGeom>
              <a:avLst/>
              <a:gdLst/>
              <a:ahLst/>
              <a:cxnLst/>
              <a:rect l="l" t="t" r="r" b="b"/>
              <a:pathLst>
                <a:path w="1777364" h="234950">
                  <a:moveTo>
                    <a:pt x="1776984" y="0"/>
                  </a:moveTo>
                  <a:lnTo>
                    <a:pt x="0" y="0"/>
                  </a:lnTo>
                  <a:lnTo>
                    <a:pt x="0" y="234695"/>
                  </a:lnTo>
                  <a:lnTo>
                    <a:pt x="1776984" y="234695"/>
                  </a:lnTo>
                  <a:lnTo>
                    <a:pt x="1776984"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3"/>
            <p:cNvSpPr/>
            <p:nvPr/>
          </p:nvSpPr>
          <p:spPr>
            <a:xfrm>
              <a:off x="4049267" y="4073651"/>
              <a:ext cx="1777364" cy="234950"/>
            </a:xfrm>
            <a:custGeom>
              <a:avLst/>
              <a:gdLst/>
              <a:ahLst/>
              <a:cxnLst/>
              <a:rect l="l" t="t" r="r" b="b"/>
              <a:pathLst>
                <a:path w="1777364" h="234950">
                  <a:moveTo>
                    <a:pt x="0" y="0"/>
                  </a:moveTo>
                  <a:lnTo>
                    <a:pt x="1776984" y="0"/>
                  </a:lnTo>
                  <a:lnTo>
                    <a:pt x="1776984"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4"/>
            <p:cNvSpPr/>
            <p:nvPr/>
          </p:nvSpPr>
          <p:spPr>
            <a:xfrm>
              <a:off x="3374135" y="4011167"/>
              <a:ext cx="671830" cy="177800"/>
            </a:xfrm>
            <a:custGeom>
              <a:avLst/>
              <a:gdLst/>
              <a:ahLst/>
              <a:cxnLst/>
              <a:rect l="l" t="t" r="r" b="b"/>
              <a:pathLst>
                <a:path w="671829" h="177800">
                  <a:moveTo>
                    <a:pt x="0" y="0"/>
                  </a:moveTo>
                  <a:lnTo>
                    <a:pt x="671461" y="17719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35" name="object 35"/>
          <p:cNvGrpSpPr/>
          <p:nvPr/>
        </p:nvGrpSpPr>
        <p:grpSpPr>
          <a:xfrm>
            <a:off x="5234334" y="5547747"/>
            <a:ext cx="875030" cy="283845"/>
            <a:chOff x="4578095" y="4572000"/>
            <a:chExt cx="875030" cy="283845"/>
          </a:xfrm>
        </p:grpSpPr>
        <p:pic>
          <p:nvPicPr>
            <p:cNvPr id="36" name="object 36"/>
            <p:cNvPicPr/>
            <p:nvPr/>
          </p:nvPicPr>
          <p:blipFill>
            <a:blip r:embed="rId8" cstate="print"/>
            <a:stretch>
              <a:fillRect/>
            </a:stretch>
          </p:blipFill>
          <p:spPr>
            <a:xfrm>
              <a:off x="4959095" y="4572000"/>
              <a:ext cx="493775" cy="131063"/>
            </a:xfrm>
            <a:prstGeom prst="rect">
              <a:avLst/>
            </a:prstGeom>
          </p:spPr>
        </p:pic>
        <p:sp>
          <p:nvSpPr>
            <p:cNvPr id="37" name="object 37"/>
            <p:cNvSpPr/>
            <p:nvPr/>
          </p:nvSpPr>
          <p:spPr>
            <a:xfrm>
              <a:off x="5006340" y="4613148"/>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8" name="object 38"/>
            <p:cNvPicPr/>
            <p:nvPr/>
          </p:nvPicPr>
          <p:blipFill>
            <a:blip r:embed="rId8" cstate="print"/>
            <a:stretch>
              <a:fillRect/>
            </a:stretch>
          </p:blipFill>
          <p:spPr>
            <a:xfrm>
              <a:off x="4578095" y="4724400"/>
              <a:ext cx="493775" cy="131063"/>
            </a:xfrm>
            <a:prstGeom prst="rect">
              <a:avLst/>
            </a:prstGeom>
          </p:spPr>
        </p:pic>
        <p:sp>
          <p:nvSpPr>
            <p:cNvPr id="39" name="object 39"/>
            <p:cNvSpPr/>
            <p:nvPr/>
          </p:nvSpPr>
          <p:spPr>
            <a:xfrm>
              <a:off x="4625340" y="4765547"/>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40" name="object 40"/>
          <p:cNvSpPr txBox="1"/>
          <p:nvPr/>
        </p:nvSpPr>
        <p:spPr>
          <a:xfrm>
            <a:off x="6891305" y="446028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25" dirty="0">
                <a:latin typeface="Arial" panose="020B0604020202020204" pitchFamily="34" charset="0"/>
                <a:cs typeface="Arial" panose="020B0604020202020204" pitchFamily="34" charset="0"/>
              </a:rPr>
              <a:t>I</a:t>
            </a:r>
            <a:r>
              <a:rPr sz="1800" b="1" spc="-285" dirty="0">
                <a:latin typeface="Arial" panose="020B0604020202020204" pitchFamily="34" charset="0"/>
                <a:cs typeface="Arial" panose="020B0604020202020204" pitchFamily="34" charset="0"/>
              </a:rPr>
              <a:t>s</a:t>
            </a:r>
            <a:r>
              <a:rPr sz="1800" b="1" spc="-145" dirty="0">
                <a:latin typeface="Arial" panose="020B0604020202020204" pitchFamily="34" charset="0"/>
                <a:cs typeface="Arial" panose="020B0604020202020204" pitchFamily="34" charset="0"/>
              </a:rPr>
              <a:t>o</a:t>
            </a:r>
            <a:r>
              <a:rPr sz="1800" b="1" spc="-50" dirty="0">
                <a:latin typeface="Arial" panose="020B0604020202020204" pitchFamily="34" charset="0"/>
                <a:cs typeface="Arial" panose="020B0604020202020204" pitchFamily="34" charset="0"/>
              </a:rPr>
              <a:t>f</a:t>
            </a:r>
            <a:r>
              <a:rPr sz="1800" b="1" spc="-145" dirty="0">
                <a:latin typeface="Arial" panose="020B0604020202020204" pitchFamily="34" charset="0"/>
                <a:cs typeface="Arial" panose="020B0604020202020204" pitchFamily="34" charset="0"/>
              </a:rPr>
              <a:t>o</a:t>
            </a:r>
            <a:r>
              <a:rPr sz="1800" b="1" spc="-60" dirty="0">
                <a:latin typeface="Arial" panose="020B0604020202020204" pitchFamily="34" charset="0"/>
                <a:cs typeface="Arial" panose="020B0604020202020204" pitchFamily="34" charset="0"/>
              </a:rPr>
              <a:t>r</a:t>
            </a:r>
            <a:r>
              <a:rPr sz="1800" b="1" spc="-140" dirty="0">
                <a:latin typeface="Arial" panose="020B0604020202020204" pitchFamily="34" charset="0"/>
                <a:cs typeface="Arial" panose="020B0604020202020204" pitchFamily="34" charset="0"/>
              </a:rPr>
              <a:t>m</a:t>
            </a:r>
            <a:r>
              <a:rPr sz="1800" b="1" spc="-120" dirty="0">
                <a:latin typeface="Arial" panose="020B0604020202020204" pitchFamily="34" charset="0"/>
                <a:cs typeface="Arial" panose="020B0604020202020204" pitchFamily="34" charset="0"/>
              </a:rPr>
              <a:t> </a:t>
            </a:r>
            <a:r>
              <a:rPr sz="1800" b="1" spc="-90" dirty="0">
                <a:latin typeface="Arial" panose="020B0604020202020204" pitchFamily="34" charset="0"/>
                <a:cs typeface="Arial" panose="020B0604020202020204" pitchFamily="34" charset="0"/>
              </a:rPr>
              <a:t>1</a:t>
            </a:r>
            <a:endParaRPr sz="1800" dirty="0">
              <a:latin typeface="Arial" panose="020B0604020202020204" pitchFamily="34" charset="0"/>
              <a:cs typeface="Arial" panose="020B0604020202020204" pitchFamily="34" charset="0"/>
            </a:endParaRPr>
          </a:p>
        </p:txBody>
      </p:sp>
      <p:sp>
        <p:nvSpPr>
          <p:cNvPr id="41" name="object 41"/>
          <p:cNvSpPr txBox="1"/>
          <p:nvPr/>
        </p:nvSpPr>
        <p:spPr>
          <a:xfrm>
            <a:off x="6438129" y="5021585"/>
            <a:ext cx="1329690" cy="809625"/>
          </a:xfrm>
          <a:prstGeom prst="rect">
            <a:avLst/>
          </a:prstGeom>
        </p:spPr>
        <p:txBody>
          <a:bodyPr vert="horz" wrap="square" lIns="0" tIns="12700" rIns="0" bIns="0" rtlCol="0">
            <a:spAutoFit/>
          </a:bodyPr>
          <a:lstStyle/>
          <a:p>
            <a:pPr marL="417195">
              <a:lnSpc>
                <a:spcPct val="100000"/>
              </a:lnSpc>
              <a:spcBef>
                <a:spcPts val="100"/>
              </a:spcBef>
            </a:pPr>
            <a:r>
              <a:rPr sz="1800" b="1" spc="-25" dirty="0">
                <a:latin typeface="Arial" panose="020B0604020202020204" pitchFamily="34" charset="0"/>
                <a:cs typeface="Arial" panose="020B0604020202020204" pitchFamily="34" charset="0"/>
              </a:rPr>
              <a:t>I</a:t>
            </a:r>
            <a:r>
              <a:rPr sz="1800" b="1" spc="-285" dirty="0">
                <a:latin typeface="Arial" panose="020B0604020202020204" pitchFamily="34" charset="0"/>
                <a:cs typeface="Arial" panose="020B0604020202020204" pitchFamily="34" charset="0"/>
              </a:rPr>
              <a:t>s</a:t>
            </a:r>
            <a:r>
              <a:rPr sz="1800" b="1" spc="-145" dirty="0">
                <a:latin typeface="Arial" panose="020B0604020202020204" pitchFamily="34" charset="0"/>
                <a:cs typeface="Arial" panose="020B0604020202020204" pitchFamily="34" charset="0"/>
              </a:rPr>
              <a:t>o</a:t>
            </a:r>
            <a:r>
              <a:rPr sz="1800" b="1" spc="-50" dirty="0">
                <a:latin typeface="Arial" panose="020B0604020202020204" pitchFamily="34" charset="0"/>
                <a:cs typeface="Arial" panose="020B0604020202020204" pitchFamily="34" charset="0"/>
              </a:rPr>
              <a:t>f</a:t>
            </a:r>
            <a:r>
              <a:rPr sz="1800" b="1" spc="-145" dirty="0">
                <a:latin typeface="Arial" panose="020B0604020202020204" pitchFamily="34" charset="0"/>
                <a:cs typeface="Arial" panose="020B0604020202020204" pitchFamily="34" charset="0"/>
              </a:rPr>
              <a:t>o</a:t>
            </a:r>
            <a:r>
              <a:rPr sz="1800" b="1" spc="-60" dirty="0">
                <a:latin typeface="Arial" panose="020B0604020202020204" pitchFamily="34" charset="0"/>
                <a:cs typeface="Arial" panose="020B0604020202020204" pitchFamily="34" charset="0"/>
              </a:rPr>
              <a:t>r</a:t>
            </a:r>
            <a:r>
              <a:rPr sz="1800" b="1" spc="-140" dirty="0">
                <a:latin typeface="Arial" panose="020B0604020202020204" pitchFamily="34" charset="0"/>
                <a:cs typeface="Arial" panose="020B0604020202020204" pitchFamily="34" charset="0"/>
              </a:rPr>
              <a:t>m</a:t>
            </a:r>
            <a:r>
              <a:rPr sz="1800" b="1" spc="-120" dirty="0">
                <a:latin typeface="Arial" panose="020B0604020202020204" pitchFamily="34" charset="0"/>
                <a:cs typeface="Arial" panose="020B0604020202020204" pitchFamily="34" charset="0"/>
              </a:rPr>
              <a:t> </a:t>
            </a:r>
            <a:r>
              <a:rPr sz="1800" b="1" spc="-90" dirty="0">
                <a:latin typeface="Arial" panose="020B0604020202020204" pitchFamily="34" charset="0"/>
                <a:cs typeface="Arial" panose="020B0604020202020204" pitchFamily="34" charset="0"/>
              </a:rPr>
              <a:t>2</a:t>
            </a:r>
            <a:endParaRPr sz="1800" dirty="0">
              <a:latin typeface="Arial" panose="020B0604020202020204" pitchFamily="34" charset="0"/>
              <a:cs typeface="Arial" panose="020B0604020202020204" pitchFamily="34" charset="0"/>
            </a:endParaRPr>
          </a:p>
          <a:p>
            <a:pPr>
              <a:lnSpc>
                <a:spcPct val="100000"/>
              </a:lnSpc>
              <a:spcBef>
                <a:spcPts val="10"/>
              </a:spcBef>
            </a:pPr>
            <a:endParaRPr sz="1600" dirty="0">
              <a:latin typeface="Arial" panose="020B0604020202020204" pitchFamily="34" charset="0"/>
              <a:cs typeface="Arial" panose="020B0604020202020204" pitchFamily="34" charset="0"/>
            </a:endParaRPr>
          </a:p>
          <a:p>
            <a:pPr marL="12700">
              <a:lnSpc>
                <a:spcPct val="100000"/>
              </a:lnSpc>
            </a:pPr>
            <a:r>
              <a:rPr sz="1800" b="1" spc="-10" dirty="0">
                <a:solidFill>
                  <a:srgbClr val="C00000"/>
                </a:solidFill>
                <a:latin typeface="Arial" panose="020B0604020202020204" pitchFamily="34" charset="0"/>
                <a:cs typeface="Arial" panose="020B0604020202020204" pitchFamily="34" charset="0"/>
              </a:rPr>
              <a:t>Reads</a:t>
            </a:r>
            <a:endParaRPr sz="1800" b="1" dirty="0">
              <a:solidFill>
                <a:srgbClr val="C00000"/>
              </a:solidFill>
              <a:latin typeface="Arial" panose="020B0604020202020204" pitchFamily="34" charset="0"/>
              <a:cs typeface="Arial" panose="020B0604020202020204" pitchFamily="34" charset="0"/>
            </a:endParaRPr>
          </a:p>
        </p:txBody>
      </p:sp>
      <p:sp>
        <p:nvSpPr>
          <p:cNvPr id="42" name="object 42"/>
          <p:cNvSpPr txBox="1"/>
          <p:nvPr/>
        </p:nvSpPr>
        <p:spPr>
          <a:xfrm>
            <a:off x="7188206" y="3883822"/>
            <a:ext cx="792480" cy="289823"/>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panose="020B0604020202020204" pitchFamily="34" charset="0"/>
                <a:cs typeface="Arial" panose="020B0604020202020204" pitchFamily="34" charset="0"/>
              </a:rPr>
              <a:t>Gen</a:t>
            </a:r>
            <a:r>
              <a:rPr sz="1800" b="1" dirty="0">
                <a:latin typeface="Arial" panose="020B0604020202020204" pitchFamily="34" charset="0"/>
                <a:cs typeface="Arial" panose="020B0604020202020204" pitchFamily="34" charset="0"/>
              </a:rPr>
              <a:t>e</a:t>
            </a:r>
          </a:p>
        </p:txBody>
      </p:sp>
      <p:grpSp>
        <p:nvGrpSpPr>
          <p:cNvPr id="44" name="object 35">
            <a:extLst>
              <a:ext uri="{FF2B5EF4-FFF2-40B4-BE49-F238E27FC236}">
                <a16:creationId xmlns:a16="http://schemas.microsoft.com/office/drawing/2014/main" id="{25AC781E-E618-E34C-8E2E-FD4F2D666B77}"/>
              </a:ext>
            </a:extLst>
          </p:cNvPr>
          <p:cNvGrpSpPr/>
          <p:nvPr/>
        </p:nvGrpSpPr>
        <p:grpSpPr>
          <a:xfrm>
            <a:off x="3568378" y="5547747"/>
            <a:ext cx="875030" cy="283845"/>
            <a:chOff x="4578095" y="4572000"/>
            <a:chExt cx="875030" cy="283845"/>
          </a:xfrm>
        </p:grpSpPr>
        <p:pic>
          <p:nvPicPr>
            <p:cNvPr id="46" name="object 36">
              <a:extLst>
                <a:ext uri="{FF2B5EF4-FFF2-40B4-BE49-F238E27FC236}">
                  <a16:creationId xmlns:a16="http://schemas.microsoft.com/office/drawing/2014/main" id="{5C992CA7-B202-604F-A11F-E19C49B86F65}"/>
                </a:ext>
              </a:extLst>
            </p:cNvPr>
            <p:cNvPicPr/>
            <p:nvPr/>
          </p:nvPicPr>
          <p:blipFill>
            <a:blip r:embed="rId8" cstate="print"/>
            <a:stretch>
              <a:fillRect/>
            </a:stretch>
          </p:blipFill>
          <p:spPr>
            <a:xfrm>
              <a:off x="4959095" y="4572000"/>
              <a:ext cx="493775" cy="131063"/>
            </a:xfrm>
            <a:prstGeom prst="rect">
              <a:avLst/>
            </a:prstGeom>
          </p:spPr>
        </p:pic>
        <p:sp>
          <p:nvSpPr>
            <p:cNvPr id="47" name="object 37">
              <a:extLst>
                <a:ext uri="{FF2B5EF4-FFF2-40B4-BE49-F238E27FC236}">
                  <a16:creationId xmlns:a16="http://schemas.microsoft.com/office/drawing/2014/main" id="{9E80C45C-73B9-6D43-8A81-193C84F94DA3}"/>
                </a:ext>
              </a:extLst>
            </p:cNvPr>
            <p:cNvSpPr/>
            <p:nvPr/>
          </p:nvSpPr>
          <p:spPr>
            <a:xfrm>
              <a:off x="5006340" y="4613148"/>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48" name="object 38">
              <a:extLst>
                <a:ext uri="{FF2B5EF4-FFF2-40B4-BE49-F238E27FC236}">
                  <a16:creationId xmlns:a16="http://schemas.microsoft.com/office/drawing/2014/main" id="{3E72235D-012A-EF43-A891-7F9A595FD209}"/>
                </a:ext>
              </a:extLst>
            </p:cNvPr>
            <p:cNvPicPr/>
            <p:nvPr/>
          </p:nvPicPr>
          <p:blipFill>
            <a:blip r:embed="rId8" cstate="print"/>
            <a:stretch>
              <a:fillRect/>
            </a:stretch>
          </p:blipFill>
          <p:spPr>
            <a:xfrm>
              <a:off x="4578095" y="4724400"/>
              <a:ext cx="493775" cy="131063"/>
            </a:xfrm>
            <a:prstGeom prst="rect">
              <a:avLst/>
            </a:prstGeom>
          </p:spPr>
        </p:pic>
        <p:sp>
          <p:nvSpPr>
            <p:cNvPr id="49" name="object 39">
              <a:extLst>
                <a:ext uri="{FF2B5EF4-FFF2-40B4-BE49-F238E27FC236}">
                  <a16:creationId xmlns:a16="http://schemas.microsoft.com/office/drawing/2014/main" id="{4B2B0E8A-967E-0A45-B589-018A35C1BFA5}"/>
                </a:ext>
              </a:extLst>
            </p:cNvPr>
            <p:cNvSpPr/>
            <p:nvPr/>
          </p:nvSpPr>
          <p:spPr>
            <a:xfrm>
              <a:off x="4625340" y="4765547"/>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pic>
        <p:nvPicPr>
          <p:cNvPr id="50" name="Content Placeholder 4" descr="Timeline&#10;&#10;Description automatically generated">
            <a:extLst>
              <a:ext uri="{FF2B5EF4-FFF2-40B4-BE49-F238E27FC236}">
                <a16:creationId xmlns:a16="http://schemas.microsoft.com/office/drawing/2014/main" id="{F4D34EAB-7013-A046-AB68-0D062D55F7D6}"/>
              </a:ext>
            </a:extLst>
          </p:cNvPr>
          <p:cNvPicPr>
            <a:picLocks noChangeAspect="1"/>
          </p:cNvPicPr>
          <p:nvPr/>
        </p:nvPicPr>
        <p:blipFill rotWithShape="1">
          <a:blip r:embed="rId9"/>
          <a:srcRect t="57918" b="1"/>
          <a:stretch/>
        </p:blipFill>
        <p:spPr>
          <a:xfrm>
            <a:off x="202743" y="1913971"/>
            <a:ext cx="8738514" cy="1200329"/>
          </a:xfrm>
          <a:prstGeom prst="rect">
            <a:avLst/>
          </a:prstGeom>
        </p:spPr>
      </p:pic>
      <p:sp>
        <p:nvSpPr>
          <p:cNvPr id="43" name="Title 42">
            <a:extLst>
              <a:ext uri="{FF2B5EF4-FFF2-40B4-BE49-F238E27FC236}">
                <a16:creationId xmlns:a16="http://schemas.microsoft.com/office/drawing/2014/main" id="{5D40BC37-5C44-414B-B4A0-4CF7931B27AA}"/>
              </a:ext>
            </a:extLst>
          </p:cNvPr>
          <p:cNvSpPr>
            <a:spLocks noGrp="1"/>
          </p:cNvSpPr>
          <p:nvPr>
            <p:ph type="title"/>
          </p:nvPr>
        </p:nvSpPr>
        <p:spPr/>
        <p:txBody>
          <a:bodyPr/>
          <a:lstStyle/>
          <a:p>
            <a:pPr algn="ctr"/>
            <a:r>
              <a:rPr lang="en-US" dirty="0"/>
              <a:t>Exon-exon spanning reads </a:t>
            </a:r>
          </a:p>
        </p:txBody>
      </p:sp>
    </p:spTree>
    <p:extLst>
      <p:ext uri="{BB962C8B-B14F-4D97-AF65-F5344CB8AC3E}">
        <p14:creationId xmlns:p14="http://schemas.microsoft.com/office/powerpoint/2010/main" val="3588506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154B-A138-434E-B409-E28AE6C9F52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E0737E8-E63D-1545-BFAF-26215D1E1CDB}"/>
              </a:ext>
            </a:extLst>
          </p:cNvPr>
          <p:cNvSpPr>
            <a:spLocks noGrp="1"/>
          </p:cNvSpPr>
          <p:nvPr>
            <p:ph idx="1"/>
          </p:nvPr>
        </p:nvSpPr>
        <p:spPr/>
        <p:txBody>
          <a:bodyPr/>
          <a:lstStyle/>
          <a:p>
            <a:r>
              <a:rPr lang="en-US" dirty="0"/>
              <a:t>Lecture for ~10 mins</a:t>
            </a:r>
          </a:p>
          <a:p>
            <a:r>
              <a:rPr lang="en-US" dirty="0"/>
              <a:t>Class Activity #1 = 10 minutes</a:t>
            </a:r>
          </a:p>
          <a:p>
            <a:r>
              <a:rPr lang="en-US" dirty="0"/>
              <a:t>Lecture for ~15 minutes </a:t>
            </a:r>
          </a:p>
          <a:p>
            <a:r>
              <a:rPr lang="en-US" dirty="0"/>
              <a:t>Class Activity #2 = 10 minutes </a:t>
            </a:r>
          </a:p>
          <a:p>
            <a:endParaRPr lang="en-US" dirty="0"/>
          </a:p>
          <a:p>
            <a:r>
              <a:rPr lang="en-US" dirty="0"/>
              <a:t>Any remaining time will be time to chat with me</a:t>
            </a:r>
          </a:p>
        </p:txBody>
      </p:sp>
    </p:spTree>
    <p:extLst>
      <p:ext uri="{BB962C8B-B14F-4D97-AF65-F5344CB8AC3E}">
        <p14:creationId xmlns:p14="http://schemas.microsoft.com/office/powerpoint/2010/main" val="2174630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65C6-7E9F-8D41-9F2A-799F7E613F6B}"/>
              </a:ext>
            </a:extLst>
          </p:cNvPr>
          <p:cNvSpPr>
            <a:spLocks noGrp="1"/>
          </p:cNvSpPr>
          <p:nvPr>
            <p:ph type="title"/>
          </p:nvPr>
        </p:nvSpPr>
        <p:spPr/>
        <p:txBody>
          <a:bodyPr/>
          <a:lstStyle/>
          <a:p>
            <a:pPr algn="ctr"/>
            <a:r>
              <a:rPr lang="en-US" dirty="0"/>
              <a:t>Some opt to align to transcriptome instead</a:t>
            </a:r>
          </a:p>
        </p:txBody>
      </p:sp>
      <p:pic>
        <p:nvPicPr>
          <p:cNvPr id="5" name="Content Placeholder 4" descr="Timeline&#10;&#10;Description automatically generated">
            <a:extLst>
              <a:ext uri="{FF2B5EF4-FFF2-40B4-BE49-F238E27FC236}">
                <a16:creationId xmlns:a16="http://schemas.microsoft.com/office/drawing/2014/main" id="{945C6AC7-DF73-5243-BBEE-9A518CAE740D}"/>
              </a:ext>
            </a:extLst>
          </p:cNvPr>
          <p:cNvPicPr>
            <a:picLocks noGrp="1" noChangeAspect="1"/>
          </p:cNvPicPr>
          <p:nvPr>
            <p:ph idx="1"/>
          </p:nvPr>
        </p:nvPicPr>
        <p:blipFill>
          <a:blip r:embed="rId3"/>
          <a:stretch>
            <a:fillRect/>
          </a:stretch>
        </p:blipFill>
        <p:spPr>
          <a:xfrm>
            <a:off x="202743" y="2229678"/>
            <a:ext cx="8738514" cy="2852383"/>
          </a:xfrm>
        </p:spPr>
      </p:pic>
      <p:sp>
        <p:nvSpPr>
          <p:cNvPr id="7" name="TextBox 6">
            <a:extLst>
              <a:ext uri="{FF2B5EF4-FFF2-40B4-BE49-F238E27FC236}">
                <a16:creationId xmlns:a16="http://schemas.microsoft.com/office/drawing/2014/main" id="{6EA9559B-771E-A444-8A4C-D9F8DEFF3C6B}"/>
              </a:ext>
            </a:extLst>
          </p:cNvPr>
          <p:cNvSpPr txBox="1"/>
          <p:nvPr/>
        </p:nvSpPr>
        <p:spPr>
          <a:xfrm>
            <a:off x="202743" y="5950424"/>
            <a:ext cx="8750152" cy="400110"/>
          </a:xfrm>
          <a:prstGeom prst="rect">
            <a:avLst/>
          </a:prstGeom>
          <a:noFill/>
        </p:spPr>
        <p:txBody>
          <a:bodyPr wrap="none" rtlCol="0">
            <a:spAutoFit/>
          </a:bodyPr>
          <a:lstStyle/>
          <a:p>
            <a:r>
              <a:rPr lang="en-US" sz="2000" i="1" dirty="0"/>
              <a:t>If you are mapping reads to a transcriptome intron/exon boundaries are irrelevant </a:t>
            </a:r>
          </a:p>
        </p:txBody>
      </p:sp>
    </p:spTree>
    <p:extLst>
      <p:ext uri="{BB962C8B-B14F-4D97-AF65-F5344CB8AC3E}">
        <p14:creationId xmlns:p14="http://schemas.microsoft.com/office/powerpoint/2010/main" val="377486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3D94-5313-A547-A2C9-D0C6B85F6C76}"/>
              </a:ext>
            </a:extLst>
          </p:cNvPr>
          <p:cNvSpPr>
            <a:spLocks noGrp="1"/>
          </p:cNvSpPr>
          <p:nvPr>
            <p:ph type="title"/>
          </p:nvPr>
        </p:nvSpPr>
        <p:spPr>
          <a:xfrm>
            <a:off x="628650" y="272143"/>
            <a:ext cx="7886700" cy="1011403"/>
          </a:xfrm>
        </p:spPr>
        <p:txBody>
          <a:bodyPr>
            <a:normAutofit/>
          </a:bodyPr>
          <a:lstStyle/>
          <a:p>
            <a:pPr algn="ctr"/>
            <a:r>
              <a:rPr lang="en-US" dirty="0"/>
              <a:t>Mapping</a:t>
            </a:r>
          </a:p>
        </p:txBody>
      </p:sp>
      <p:graphicFrame>
        <p:nvGraphicFramePr>
          <p:cNvPr id="4" name="Content Placeholder 3">
            <a:extLst>
              <a:ext uri="{FF2B5EF4-FFF2-40B4-BE49-F238E27FC236}">
                <a16:creationId xmlns:a16="http://schemas.microsoft.com/office/drawing/2014/main" id="{7D62CB4D-DCAC-6142-BF50-863CD7277CA0}"/>
              </a:ext>
            </a:extLst>
          </p:cNvPr>
          <p:cNvGraphicFramePr>
            <a:graphicFrameLocks noGrp="1"/>
          </p:cNvGraphicFramePr>
          <p:nvPr>
            <p:ph idx="1"/>
            <p:extLst>
              <p:ext uri="{D42A27DB-BD31-4B8C-83A1-F6EECF244321}">
                <p14:modId xmlns:p14="http://schemas.microsoft.com/office/powerpoint/2010/main" val="101004544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a:extLst>
              <a:ext uri="{FF2B5EF4-FFF2-40B4-BE49-F238E27FC236}">
                <a16:creationId xmlns:a16="http://schemas.microsoft.com/office/drawing/2014/main" id="{6759522A-11D2-1F49-B936-78912D45AAB8}"/>
              </a:ext>
            </a:extLst>
          </p:cNvPr>
          <p:cNvSpPr/>
          <p:nvPr/>
        </p:nvSpPr>
        <p:spPr>
          <a:xfrm>
            <a:off x="4127754" y="1488376"/>
            <a:ext cx="888492" cy="746761"/>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solidFill>
                  <a:sysClr val="windowText" lastClr="000000"/>
                </a:solidFill>
              </a:rPr>
              <a:t>1</a:t>
            </a:r>
          </a:p>
        </p:txBody>
      </p:sp>
      <p:sp>
        <p:nvSpPr>
          <p:cNvPr id="13" name="Oval 12">
            <a:extLst>
              <a:ext uri="{FF2B5EF4-FFF2-40B4-BE49-F238E27FC236}">
                <a16:creationId xmlns:a16="http://schemas.microsoft.com/office/drawing/2014/main" id="{91FDF8E4-4A7E-6F47-A742-D1B4C8B62250}"/>
              </a:ext>
            </a:extLst>
          </p:cNvPr>
          <p:cNvSpPr/>
          <p:nvPr/>
        </p:nvSpPr>
        <p:spPr>
          <a:xfrm>
            <a:off x="4212196" y="4996243"/>
            <a:ext cx="888492" cy="746761"/>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ysClr val="windowText" lastClr="000000"/>
                </a:solidFill>
              </a:rPr>
              <a:t>2</a:t>
            </a:r>
          </a:p>
        </p:txBody>
      </p:sp>
      <p:grpSp>
        <p:nvGrpSpPr>
          <p:cNvPr id="14" name="Group 13">
            <a:extLst>
              <a:ext uri="{FF2B5EF4-FFF2-40B4-BE49-F238E27FC236}">
                <a16:creationId xmlns:a16="http://schemas.microsoft.com/office/drawing/2014/main" id="{41E912DD-DF5F-4243-8EC7-DC99C9CB71B4}"/>
              </a:ext>
            </a:extLst>
          </p:cNvPr>
          <p:cNvGrpSpPr/>
          <p:nvPr/>
        </p:nvGrpSpPr>
        <p:grpSpPr>
          <a:xfrm>
            <a:off x="6405620" y="1241020"/>
            <a:ext cx="2073684" cy="620736"/>
            <a:chOff x="5809666" y="2232944"/>
            <a:chExt cx="2073684" cy="620736"/>
          </a:xfrm>
        </p:grpSpPr>
        <p:sp>
          <p:nvSpPr>
            <p:cNvPr id="15" name="Rounded Rectangle 14">
              <a:extLst>
                <a:ext uri="{FF2B5EF4-FFF2-40B4-BE49-F238E27FC236}">
                  <a16:creationId xmlns:a16="http://schemas.microsoft.com/office/drawing/2014/main" id="{9A70B7BF-2C89-4547-B9F8-BE38D9D49868}"/>
                </a:ext>
              </a:extLst>
            </p:cNvPr>
            <p:cNvSpPr/>
            <p:nvPr/>
          </p:nvSpPr>
          <p:spPr>
            <a:xfrm>
              <a:off x="5809666" y="2232944"/>
              <a:ext cx="2073684" cy="620736"/>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sp>
        <p:sp>
          <p:nvSpPr>
            <p:cNvPr id="16" name="Rounded Rectangle 4">
              <a:extLst>
                <a:ext uri="{FF2B5EF4-FFF2-40B4-BE49-F238E27FC236}">
                  <a16:creationId xmlns:a16="http://schemas.microsoft.com/office/drawing/2014/main" id="{C26D3288-1422-1049-A6C1-3ACF460287EA}"/>
                </a:ext>
              </a:extLst>
            </p:cNvPr>
            <p:cNvSpPr txBox="1"/>
            <p:nvPr/>
          </p:nvSpPr>
          <p:spPr>
            <a:xfrm>
              <a:off x="5827847" y="2251125"/>
              <a:ext cx="2037322" cy="584374"/>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solidFill>
                    <a:sysClr val="windowText" lastClr="000000"/>
                  </a:solidFill>
                </a:rPr>
                <a:t>counts.matrix</a:t>
              </a:r>
              <a:endParaRPr lang="en-US" sz="1700" b="1" kern="1200" dirty="0">
                <a:solidFill>
                  <a:sysClr val="windowText" lastClr="000000"/>
                </a:solidFill>
              </a:endParaRPr>
            </a:p>
          </p:txBody>
        </p:sp>
      </p:grpSp>
      <p:cxnSp>
        <p:nvCxnSpPr>
          <p:cNvPr id="18" name="Straight Arrow Connector 17">
            <a:extLst>
              <a:ext uri="{FF2B5EF4-FFF2-40B4-BE49-F238E27FC236}">
                <a16:creationId xmlns:a16="http://schemas.microsoft.com/office/drawing/2014/main" id="{21252A81-0799-3C43-83FF-9AE12E163EEB}"/>
              </a:ext>
            </a:extLst>
          </p:cNvPr>
          <p:cNvCxnSpPr/>
          <p:nvPr/>
        </p:nvCxnSpPr>
        <p:spPr>
          <a:xfrm flipV="1">
            <a:off x="7442462" y="1861756"/>
            <a:ext cx="0" cy="542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491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850E14C2-FA4E-F74B-BF68-42849CF2F05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Content Placeholder 11" descr="Waterfall chart&#10;&#10;Description automatically generated with low confidence">
            <a:extLst>
              <a:ext uri="{FF2B5EF4-FFF2-40B4-BE49-F238E27FC236}">
                <a16:creationId xmlns:a16="http://schemas.microsoft.com/office/drawing/2014/main" id="{5573426F-79D7-3842-B00E-E4C583E8D852}"/>
              </a:ext>
            </a:extLst>
          </p:cNvPr>
          <p:cNvPicPr>
            <a:picLocks noGrp="1" noChangeAspect="1"/>
          </p:cNvPicPr>
          <p:nvPr>
            <p:ph idx="1"/>
          </p:nvPr>
        </p:nvPicPr>
        <p:blipFill rotWithShape="1">
          <a:blip r:embed="rId2"/>
          <a:srcRect l="2881" r="3348"/>
          <a:stretch/>
        </p:blipFill>
        <p:spPr>
          <a:xfrm>
            <a:off x="44484" y="1981201"/>
            <a:ext cx="9055031" cy="3652156"/>
          </a:xfrm>
        </p:spPr>
      </p:pic>
      <p:sp>
        <p:nvSpPr>
          <p:cNvPr id="13" name="TextBox 12">
            <a:extLst>
              <a:ext uri="{FF2B5EF4-FFF2-40B4-BE49-F238E27FC236}">
                <a16:creationId xmlns:a16="http://schemas.microsoft.com/office/drawing/2014/main" id="{974DDD2F-80F9-C84A-B459-404229DD38B0}"/>
              </a:ext>
            </a:extLst>
          </p:cNvPr>
          <p:cNvSpPr txBox="1"/>
          <p:nvPr/>
        </p:nvSpPr>
        <p:spPr>
          <a:xfrm>
            <a:off x="566056" y="1611869"/>
            <a:ext cx="1481496" cy="369332"/>
          </a:xfrm>
          <a:prstGeom prst="rect">
            <a:avLst/>
          </a:prstGeom>
          <a:noFill/>
        </p:spPr>
        <p:txBody>
          <a:bodyPr wrap="none" rtlCol="0">
            <a:spAutoFit/>
          </a:bodyPr>
          <a:lstStyle/>
          <a:p>
            <a:r>
              <a:rPr lang="en-US" dirty="0">
                <a:solidFill>
                  <a:srgbClr val="FF0000"/>
                </a:solidFill>
              </a:rPr>
              <a:t>Red</a:t>
            </a:r>
            <a:r>
              <a:rPr lang="en-US" dirty="0"/>
              <a:t> = adapter</a:t>
            </a:r>
          </a:p>
        </p:txBody>
      </p:sp>
      <p:sp>
        <p:nvSpPr>
          <p:cNvPr id="14" name="TextBox 13">
            <a:extLst>
              <a:ext uri="{FF2B5EF4-FFF2-40B4-BE49-F238E27FC236}">
                <a16:creationId xmlns:a16="http://schemas.microsoft.com/office/drawing/2014/main" id="{474243A2-C53F-0940-B7C8-EDAA109848E2}"/>
              </a:ext>
            </a:extLst>
          </p:cNvPr>
          <p:cNvSpPr txBox="1"/>
          <p:nvPr/>
        </p:nvSpPr>
        <p:spPr>
          <a:xfrm>
            <a:off x="2198913" y="3807279"/>
            <a:ext cx="1390124" cy="369332"/>
          </a:xfrm>
          <a:prstGeom prst="rect">
            <a:avLst/>
          </a:prstGeom>
          <a:noFill/>
        </p:spPr>
        <p:txBody>
          <a:bodyPr wrap="none" rtlCol="0">
            <a:spAutoFit/>
          </a:bodyPr>
          <a:lstStyle/>
          <a:p>
            <a:r>
              <a:rPr lang="en-US" b="1" i="1" dirty="0">
                <a:solidFill>
                  <a:srgbClr val="C00000"/>
                </a:solidFill>
              </a:rPr>
              <a:t>Red is gone!</a:t>
            </a:r>
          </a:p>
        </p:txBody>
      </p:sp>
      <p:sp>
        <p:nvSpPr>
          <p:cNvPr id="17" name="Title 16">
            <a:extLst>
              <a:ext uri="{FF2B5EF4-FFF2-40B4-BE49-F238E27FC236}">
                <a16:creationId xmlns:a16="http://schemas.microsoft.com/office/drawing/2014/main" id="{F28A8380-7852-F643-9ABD-3AEF1534B434}"/>
              </a:ext>
            </a:extLst>
          </p:cNvPr>
          <p:cNvSpPr>
            <a:spLocks noGrp="1"/>
          </p:cNvSpPr>
          <p:nvPr>
            <p:ph type="title"/>
          </p:nvPr>
        </p:nvSpPr>
        <p:spPr/>
        <p:txBody>
          <a:bodyPr/>
          <a:lstStyle/>
          <a:p>
            <a:pPr algn="ctr"/>
            <a:r>
              <a:rPr lang="en-US" dirty="0"/>
              <a:t>Genome vs Transcriptome?</a:t>
            </a:r>
          </a:p>
        </p:txBody>
      </p:sp>
    </p:spTree>
    <p:extLst>
      <p:ext uri="{BB962C8B-B14F-4D97-AF65-F5344CB8AC3E}">
        <p14:creationId xmlns:p14="http://schemas.microsoft.com/office/powerpoint/2010/main" val="1186588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D344-FE21-CF49-8FE1-CB65EE01E61B}"/>
              </a:ext>
            </a:extLst>
          </p:cNvPr>
          <p:cNvSpPr>
            <a:spLocks noGrp="1"/>
          </p:cNvSpPr>
          <p:nvPr>
            <p:ph type="title"/>
          </p:nvPr>
        </p:nvSpPr>
        <p:spPr>
          <a:xfrm>
            <a:off x="443061" y="365126"/>
            <a:ext cx="8314440" cy="1325563"/>
          </a:xfrm>
        </p:spPr>
        <p:txBody>
          <a:bodyPr>
            <a:normAutofit/>
          </a:bodyPr>
          <a:lstStyle/>
          <a:p>
            <a:pPr algn="ctr"/>
            <a:r>
              <a:rPr lang="en-US" sz="4000" dirty="0"/>
              <a:t>What the scientific community does</a:t>
            </a:r>
          </a:p>
        </p:txBody>
      </p:sp>
      <p:pic>
        <p:nvPicPr>
          <p:cNvPr id="5" name="Content Placeholder 4" descr="Chart, sunburst chart&#10;&#10;Description automatically generated">
            <a:extLst>
              <a:ext uri="{FF2B5EF4-FFF2-40B4-BE49-F238E27FC236}">
                <a16:creationId xmlns:a16="http://schemas.microsoft.com/office/drawing/2014/main" id="{CED93A5C-B312-C048-80E9-F41F8E57D44E}"/>
              </a:ext>
            </a:extLst>
          </p:cNvPr>
          <p:cNvPicPr>
            <a:picLocks noGrp="1" noChangeAspect="1"/>
          </p:cNvPicPr>
          <p:nvPr>
            <p:ph idx="1"/>
          </p:nvPr>
        </p:nvPicPr>
        <p:blipFill>
          <a:blip r:embed="rId2"/>
          <a:stretch>
            <a:fillRect/>
          </a:stretch>
        </p:blipFill>
        <p:spPr>
          <a:xfrm>
            <a:off x="1176731" y="1825625"/>
            <a:ext cx="6790538" cy="4351338"/>
          </a:xfrm>
        </p:spPr>
      </p:pic>
      <p:sp>
        <p:nvSpPr>
          <p:cNvPr id="6" name="TextBox 5">
            <a:extLst>
              <a:ext uri="{FF2B5EF4-FFF2-40B4-BE49-F238E27FC236}">
                <a16:creationId xmlns:a16="http://schemas.microsoft.com/office/drawing/2014/main" id="{BEEE6D4B-B83C-2148-A9ED-BD36FF6068C1}"/>
              </a:ext>
            </a:extLst>
          </p:cNvPr>
          <p:cNvSpPr txBox="1"/>
          <p:nvPr/>
        </p:nvSpPr>
        <p:spPr>
          <a:xfrm>
            <a:off x="6570482" y="6334812"/>
            <a:ext cx="2364750" cy="369332"/>
          </a:xfrm>
          <a:prstGeom prst="rect">
            <a:avLst/>
          </a:prstGeom>
          <a:noFill/>
        </p:spPr>
        <p:txBody>
          <a:bodyPr wrap="none" rtlCol="0">
            <a:spAutoFit/>
          </a:bodyPr>
          <a:lstStyle/>
          <a:p>
            <a:r>
              <a:rPr lang="en-US" i="1" dirty="0" err="1"/>
              <a:t>Simoneau</a:t>
            </a:r>
            <a:r>
              <a:rPr lang="en-US" i="1" dirty="0"/>
              <a:t> et al. 2021</a:t>
            </a:r>
          </a:p>
        </p:txBody>
      </p:sp>
    </p:spTree>
    <p:extLst>
      <p:ext uri="{BB962C8B-B14F-4D97-AF65-F5344CB8AC3E}">
        <p14:creationId xmlns:p14="http://schemas.microsoft.com/office/powerpoint/2010/main" val="2023482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463028" y="742079"/>
            <a:ext cx="3868340" cy="823912"/>
          </a:xfrm>
        </p:spPr>
        <p:txBody>
          <a:bodyPr>
            <a:normAutofit/>
          </a:bodyPr>
          <a:lstStyle/>
          <a:p>
            <a:r>
              <a:rPr lang="en-US" sz="2800" dirty="0">
                <a:solidFill>
                  <a:schemeClr val="accent6">
                    <a:lumMod val="75000"/>
                  </a:schemeClr>
                </a:solidFill>
              </a:rPr>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332060" y="1565991"/>
            <a:ext cx="3868340" cy="3493597"/>
          </a:xfrm>
        </p:spPr>
        <p:txBody>
          <a:bodyPr>
            <a:normAutofit/>
          </a:bodyPr>
          <a:lstStyle/>
          <a:p>
            <a:r>
              <a:rPr lang="en-US" dirty="0">
                <a:solidFill>
                  <a:schemeClr val="accent6">
                    <a:lumMod val="75000"/>
                  </a:schemeClr>
                </a:solidFill>
              </a:rPr>
              <a:t>TopHat2 </a:t>
            </a:r>
          </a:p>
          <a:p>
            <a:r>
              <a:rPr lang="en-US" dirty="0">
                <a:solidFill>
                  <a:schemeClr val="accent6">
                    <a:lumMod val="75000"/>
                  </a:schemeClr>
                </a:solidFill>
              </a:rPr>
              <a:t>STAR </a:t>
            </a:r>
          </a:p>
          <a:p>
            <a:r>
              <a:rPr lang="en-US" dirty="0">
                <a:solidFill>
                  <a:schemeClr val="accent6">
                    <a:lumMod val="75000"/>
                  </a:schemeClr>
                </a:solidFill>
              </a:rPr>
              <a:t>Bowtie2</a:t>
            </a:r>
          </a:p>
          <a:p>
            <a:r>
              <a:rPr lang="en-US" dirty="0">
                <a:solidFill>
                  <a:schemeClr val="accent6">
                    <a:lumMod val="75000"/>
                  </a:schemeClr>
                </a:solidFill>
              </a:rPr>
              <a:t>BWA</a:t>
            </a:r>
          </a:p>
          <a:p>
            <a:r>
              <a:rPr lang="en-US" dirty="0">
                <a:solidFill>
                  <a:schemeClr val="accent6">
                    <a:lumMod val="75000"/>
                  </a:schemeClr>
                </a:solidFill>
              </a:rPr>
              <a:t>HiSat2</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462336" y="742079"/>
            <a:ext cx="3887391" cy="823912"/>
          </a:xfrm>
        </p:spPr>
        <p:txBody>
          <a:bodyPr>
            <a:normAutofit/>
          </a:bodyPr>
          <a:lstStyle/>
          <a:p>
            <a:r>
              <a:rPr lang="en-US" sz="2800" dirty="0">
                <a:solidFill>
                  <a:srgbClr val="0070C0"/>
                </a:solidFill>
              </a:rPr>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331368" y="1565991"/>
            <a:ext cx="3887391" cy="3493597"/>
          </a:xfrm>
        </p:spPr>
        <p:txBody>
          <a:bodyPr>
            <a:normAutofit/>
          </a:bodyPr>
          <a:lstStyle/>
          <a:p>
            <a:r>
              <a:rPr lang="en-US" dirty="0">
                <a:solidFill>
                  <a:srgbClr val="0070C0"/>
                </a:solidFill>
              </a:rPr>
              <a:t>Salmon</a:t>
            </a:r>
          </a:p>
          <a:p>
            <a:r>
              <a:rPr lang="en-US" dirty="0" err="1">
                <a:solidFill>
                  <a:srgbClr val="0070C0"/>
                </a:solidFill>
              </a:rPr>
              <a:t>Kallisto</a:t>
            </a:r>
            <a:r>
              <a:rPr lang="en-US" dirty="0">
                <a:solidFill>
                  <a:srgbClr val="0070C0"/>
                </a:solidFill>
              </a:rPr>
              <a:t> </a:t>
            </a:r>
          </a:p>
          <a:p>
            <a:r>
              <a:rPr lang="en-US" dirty="0">
                <a:solidFill>
                  <a:srgbClr val="0070C0"/>
                </a:solidFill>
              </a:rPr>
              <a:t>Sailfish  </a:t>
            </a:r>
          </a:p>
        </p:txBody>
      </p:sp>
      <p:sp>
        <p:nvSpPr>
          <p:cNvPr id="11" name="object 2">
            <a:extLst>
              <a:ext uri="{FF2B5EF4-FFF2-40B4-BE49-F238E27FC236}">
                <a16:creationId xmlns:a16="http://schemas.microsoft.com/office/drawing/2014/main" id="{21652C1E-41A4-374C-889A-774C8DF6233F}"/>
              </a:ext>
            </a:extLst>
          </p:cNvPr>
          <p:cNvSpPr txBox="1"/>
          <p:nvPr/>
        </p:nvSpPr>
        <p:spPr>
          <a:xfrm>
            <a:off x="463028" y="126916"/>
            <a:ext cx="8217944"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latin typeface="Arial" panose="020B0604020202020204" pitchFamily="34" charset="0"/>
                <a:cs typeface="Arial" panose="020B0604020202020204" pitchFamily="34" charset="0"/>
              </a:rPr>
              <a:t>Programs available </a:t>
            </a:r>
            <a:endParaRPr sz="4000" dirty="0">
              <a:latin typeface="Arial" panose="020B0604020202020204" pitchFamily="34" charset="0"/>
              <a:cs typeface="Arial" panose="020B0604020202020204" pitchFamily="34" charset="0"/>
            </a:endParaRPr>
          </a:p>
        </p:txBody>
      </p:sp>
      <p:pic>
        <p:nvPicPr>
          <p:cNvPr id="3" name="Picture 2" descr="Chart, sunburst chart&#10;&#10;Description automatically generated">
            <a:extLst>
              <a:ext uri="{FF2B5EF4-FFF2-40B4-BE49-F238E27FC236}">
                <a16:creationId xmlns:a16="http://schemas.microsoft.com/office/drawing/2014/main" id="{35E2DB25-2DC6-7F4D-9464-6AAA5F8A6D1E}"/>
              </a:ext>
            </a:extLst>
          </p:cNvPr>
          <p:cNvPicPr>
            <a:picLocks noChangeAspect="1"/>
          </p:cNvPicPr>
          <p:nvPr/>
        </p:nvPicPr>
        <p:blipFill rotWithShape="1">
          <a:blip r:embed="rId2"/>
          <a:srcRect t="4434"/>
          <a:stretch/>
        </p:blipFill>
        <p:spPr>
          <a:xfrm>
            <a:off x="3703981" y="3211371"/>
            <a:ext cx="5142163" cy="3264291"/>
          </a:xfrm>
          <a:prstGeom prst="rect">
            <a:avLst/>
          </a:prstGeom>
        </p:spPr>
      </p:pic>
    </p:spTree>
    <p:extLst>
      <p:ext uri="{BB962C8B-B14F-4D97-AF65-F5344CB8AC3E}">
        <p14:creationId xmlns:p14="http://schemas.microsoft.com/office/powerpoint/2010/main" val="304036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463028" y="742079"/>
            <a:ext cx="3868340" cy="823912"/>
          </a:xfrm>
        </p:spPr>
        <p:txBody>
          <a:bodyPr>
            <a:normAutofit/>
          </a:bodyPr>
          <a:lstStyle/>
          <a:p>
            <a:r>
              <a:rPr lang="en-US" sz="2800" dirty="0">
                <a:solidFill>
                  <a:schemeClr val="accent6">
                    <a:lumMod val="75000"/>
                  </a:schemeClr>
                </a:solidFill>
              </a:rPr>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332060" y="1565991"/>
            <a:ext cx="3868340" cy="3493597"/>
          </a:xfrm>
        </p:spPr>
        <p:txBody>
          <a:bodyPr>
            <a:normAutofit/>
          </a:bodyPr>
          <a:lstStyle/>
          <a:p>
            <a:r>
              <a:rPr lang="en-US" dirty="0">
                <a:solidFill>
                  <a:schemeClr val="accent6">
                    <a:lumMod val="75000"/>
                  </a:schemeClr>
                </a:solidFill>
              </a:rPr>
              <a:t>TopHat2 </a:t>
            </a:r>
          </a:p>
          <a:p>
            <a:r>
              <a:rPr lang="en-US" dirty="0">
                <a:solidFill>
                  <a:schemeClr val="accent6">
                    <a:lumMod val="75000"/>
                  </a:schemeClr>
                </a:solidFill>
              </a:rPr>
              <a:t>STAR </a:t>
            </a:r>
          </a:p>
          <a:p>
            <a:r>
              <a:rPr lang="en-US" dirty="0">
                <a:solidFill>
                  <a:schemeClr val="accent6">
                    <a:lumMod val="75000"/>
                  </a:schemeClr>
                </a:solidFill>
              </a:rPr>
              <a:t>Bowtie2</a:t>
            </a:r>
          </a:p>
          <a:p>
            <a:r>
              <a:rPr lang="en-US" dirty="0">
                <a:solidFill>
                  <a:schemeClr val="accent6">
                    <a:lumMod val="75000"/>
                  </a:schemeClr>
                </a:solidFill>
              </a:rPr>
              <a:t>BWA</a:t>
            </a:r>
          </a:p>
          <a:p>
            <a:r>
              <a:rPr lang="en-US" dirty="0">
                <a:solidFill>
                  <a:schemeClr val="accent6">
                    <a:lumMod val="75000"/>
                  </a:schemeClr>
                </a:solidFill>
              </a:rPr>
              <a:t>HiSat2</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462336" y="742079"/>
            <a:ext cx="3887391" cy="823912"/>
          </a:xfrm>
        </p:spPr>
        <p:txBody>
          <a:bodyPr>
            <a:normAutofit/>
          </a:bodyPr>
          <a:lstStyle/>
          <a:p>
            <a:r>
              <a:rPr lang="en-US" sz="2800" dirty="0">
                <a:solidFill>
                  <a:srgbClr val="0070C0"/>
                </a:solidFill>
              </a:rPr>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331368" y="1565991"/>
            <a:ext cx="3887391" cy="3493597"/>
          </a:xfrm>
        </p:spPr>
        <p:txBody>
          <a:bodyPr>
            <a:normAutofit/>
          </a:bodyPr>
          <a:lstStyle/>
          <a:p>
            <a:r>
              <a:rPr lang="en-US" dirty="0">
                <a:solidFill>
                  <a:srgbClr val="0070C0"/>
                </a:solidFill>
              </a:rPr>
              <a:t>Salmon</a:t>
            </a:r>
          </a:p>
          <a:p>
            <a:r>
              <a:rPr lang="en-US" dirty="0" err="1">
                <a:solidFill>
                  <a:srgbClr val="0070C0"/>
                </a:solidFill>
              </a:rPr>
              <a:t>Kallisto</a:t>
            </a:r>
            <a:r>
              <a:rPr lang="en-US" dirty="0">
                <a:solidFill>
                  <a:srgbClr val="0070C0"/>
                </a:solidFill>
              </a:rPr>
              <a:t> </a:t>
            </a:r>
          </a:p>
          <a:p>
            <a:r>
              <a:rPr lang="en-US" dirty="0">
                <a:solidFill>
                  <a:srgbClr val="0070C0"/>
                </a:solidFill>
              </a:rPr>
              <a:t>Sailfish  </a:t>
            </a:r>
          </a:p>
        </p:txBody>
      </p:sp>
      <p:sp>
        <p:nvSpPr>
          <p:cNvPr id="11" name="object 2">
            <a:extLst>
              <a:ext uri="{FF2B5EF4-FFF2-40B4-BE49-F238E27FC236}">
                <a16:creationId xmlns:a16="http://schemas.microsoft.com/office/drawing/2014/main" id="{21652C1E-41A4-374C-889A-774C8DF6233F}"/>
              </a:ext>
            </a:extLst>
          </p:cNvPr>
          <p:cNvSpPr txBox="1"/>
          <p:nvPr/>
        </p:nvSpPr>
        <p:spPr>
          <a:xfrm>
            <a:off x="463028" y="126916"/>
            <a:ext cx="8217944"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latin typeface="Arial" panose="020B0604020202020204" pitchFamily="34" charset="0"/>
                <a:cs typeface="Arial" panose="020B0604020202020204" pitchFamily="34" charset="0"/>
              </a:rPr>
              <a:t>Programs available </a:t>
            </a:r>
            <a:endParaRPr sz="4000" dirty="0">
              <a:latin typeface="Arial" panose="020B0604020202020204" pitchFamily="34" charset="0"/>
              <a:cs typeface="Arial" panose="020B0604020202020204" pitchFamily="34" charset="0"/>
            </a:endParaRPr>
          </a:p>
        </p:txBody>
      </p:sp>
      <p:pic>
        <p:nvPicPr>
          <p:cNvPr id="3" name="Picture 2" descr="Chart, sunburst chart&#10;&#10;Description automatically generated">
            <a:extLst>
              <a:ext uri="{FF2B5EF4-FFF2-40B4-BE49-F238E27FC236}">
                <a16:creationId xmlns:a16="http://schemas.microsoft.com/office/drawing/2014/main" id="{35E2DB25-2DC6-7F4D-9464-6AAA5F8A6D1E}"/>
              </a:ext>
            </a:extLst>
          </p:cNvPr>
          <p:cNvPicPr>
            <a:picLocks noChangeAspect="1"/>
          </p:cNvPicPr>
          <p:nvPr/>
        </p:nvPicPr>
        <p:blipFill rotWithShape="1">
          <a:blip r:embed="rId2"/>
          <a:srcRect t="4434"/>
          <a:stretch/>
        </p:blipFill>
        <p:spPr>
          <a:xfrm>
            <a:off x="3703981" y="3211371"/>
            <a:ext cx="5142163" cy="3264291"/>
          </a:xfrm>
          <a:prstGeom prst="rect">
            <a:avLst/>
          </a:prstGeom>
        </p:spPr>
      </p:pic>
      <p:sp>
        <p:nvSpPr>
          <p:cNvPr id="12" name="Rounded Rectangle 11">
            <a:extLst>
              <a:ext uri="{FF2B5EF4-FFF2-40B4-BE49-F238E27FC236}">
                <a16:creationId xmlns:a16="http://schemas.microsoft.com/office/drawing/2014/main" id="{1D90675F-4F41-C946-8984-060CB21F9463}"/>
              </a:ext>
            </a:extLst>
          </p:cNvPr>
          <p:cNvSpPr/>
          <p:nvPr/>
        </p:nvSpPr>
        <p:spPr>
          <a:xfrm>
            <a:off x="236810" y="2057400"/>
            <a:ext cx="2390775" cy="476250"/>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B102BE4-C1E1-1D49-85AD-E1689A2DC531}"/>
              </a:ext>
            </a:extLst>
          </p:cNvPr>
          <p:cNvSpPr/>
          <p:nvPr/>
        </p:nvSpPr>
        <p:spPr>
          <a:xfrm>
            <a:off x="236810" y="3619429"/>
            <a:ext cx="2390775" cy="581096"/>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931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TAR_step1">
            <a:extLst>
              <a:ext uri="{FF2B5EF4-FFF2-40B4-BE49-F238E27FC236}">
                <a16:creationId xmlns:a16="http://schemas.microsoft.com/office/drawing/2014/main" id="{AC954B11-8B46-C74C-B7A8-100A94E69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368300"/>
            <a:ext cx="4445000" cy="341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AR_step2">
            <a:extLst>
              <a:ext uri="{FF2B5EF4-FFF2-40B4-BE49-F238E27FC236}">
                <a16:creationId xmlns:a16="http://schemas.microsoft.com/office/drawing/2014/main" id="{076CDE5B-4E9E-C646-928C-C14C6A6F4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400" y="3705225"/>
            <a:ext cx="4445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518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_step3">
            <a:extLst>
              <a:ext uri="{FF2B5EF4-FFF2-40B4-BE49-F238E27FC236}">
                <a16:creationId xmlns:a16="http://schemas.microsoft.com/office/drawing/2014/main" id="{E52AB904-F9A5-CA49-B7B8-8F6F6B1B6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508000"/>
            <a:ext cx="4445000" cy="584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04D74F6-4959-514E-B672-C28FBCACE14E}"/>
              </a:ext>
            </a:extLst>
          </p:cNvPr>
          <p:cNvSpPr txBox="1"/>
          <p:nvPr/>
        </p:nvSpPr>
        <p:spPr>
          <a:xfrm>
            <a:off x="6140741" y="3707934"/>
            <a:ext cx="2810312" cy="1815882"/>
          </a:xfrm>
          <a:prstGeom prst="rect">
            <a:avLst/>
          </a:prstGeom>
          <a:noFill/>
        </p:spPr>
        <p:txBody>
          <a:bodyPr wrap="square" rtlCol="0">
            <a:spAutoFit/>
          </a:bodyPr>
          <a:lstStyle/>
          <a:p>
            <a:r>
              <a:rPr lang="en-US" sz="1600" dirty="0"/>
              <a:t>If the program does not find an exact matching sequence for each part of the read due to mismatches or indels, the previous mismatch will be extended.</a:t>
            </a:r>
          </a:p>
          <a:p>
            <a:endParaRPr lang="en-US" sz="1600" dirty="0"/>
          </a:p>
        </p:txBody>
      </p:sp>
    </p:spTree>
    <p:extLst>
      <p:ext uri="{BB962C8B-B14F-4D97-AF65-F5344CB8AC3E}">
        <p14:creationId xmlns:p14="http://schemas.microsoft.com/office/powerpoint/2010/main" val="1753561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R_step4">
            <a:extLst>
              <a:ext uri="{FF2B5EF4-FFF2-40B4-BE49-F238E27FC236}">
                <a16:creationId xmlns:a16="http://schemas.microsoft.com/office/drawing/2014/main" id="{DDE2D570-4CF3-9945-8FAD-34FDAA9B8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462" y="1647825"/>
            <a:ext cx="5299075" cy="32248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4E7E5F-9550-B84C-8A2F-05972BE8B486}"/>
              </a:ext>
            </a:extLst>
          </p:cNvPr>
          <p:cNvSpPr txBox="1"/>
          <p:nvPr/>
        </p:nvSpPr>
        <p:spPr>
          <a:xfrm>
            <a:off x="1057013" y="5494789"/>
            <a:ext cx="6878972" cy="923330"/>
          </a:xfrm>
          <a:prstGeom prst="rect">
            <a:avLst/>
          </a:prstGeom>
          <a:noFill/>
        </p:spPr>
        <p:txBody>
          <a:bodyPr wrap="square" rtlCol="0">
            <a:spAutoFit/>
          </a:bodyPr>
          <a:lstStyle/>
          <a:p>
            <a:r>
              <a:rPr lang="en-US" b="1" dirty="0"/>
              <a:t>If extension does not give a good alignment</a:t>
            </a:r>
            <a:r>
              <a:rPr lang="en-US" dirty="0"/>
              <a:t>, then the poor quality or adapter sequence (or other contaminating sequence) will be soft clipped.</a:t>
            </a:r>
          </a:p>
          <a:p>
            <a:endParaRPr lang="en-US" dirty="0"/>
          </a:p>
        </p:txBody>
      </p:sp>
    </p:spTree>
    <p:extLst>
      <p:ext uri="{BB962C8B-B14F-4D97-AF65-F5344CB8AC3E}">
        <p14:creationId xmlns:p14="http://schemas.microsoft.com/office/powerpoint/2010/main" val="3322299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627459" y="229436"/>
            <a:ext cx="3868340" cy="823912"/>
          </a:xfrm>
        </p:spPr>
        <p:txBody>
          <a:bodyPr>
            <a:normAutofit/>
          </a:bodyPr>
          <a:lstStyle/>
          <a:p>
            <a:r>
              <a:rPr lang="en-US" sz="2800" dirty="0"/>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627459" y="1234912"/>
            <a:ext cx="3868340" cy="4803923"/>
          </a:xfrm>
        </p:spPr>
        <p:txBody>
          <a:bodyPr>
            <a:normAutofit/>
          </a:bodyPr>
          <a:lstStyle/>
          <a:p>
            <a:r>
              <a:rPr lang="en-US" sz="2400" dirty="0"/>
              <a:t>Creation of BAM- visualization file</a:t>
            </a:r>
          </a:p>
          <a:p>
            <a:r>
              <a:rPr lang="en-US" sz="2400" dirty="0"/>
              <a:t>&gt;90% of RNA-seq reads to map to human genome </a:t>
            </a:r>
          </a:p>
          <a:p>
            <a:r>
              <a:rPr lang="en-US" sz="2400" dirty="0"/>
              <a:t>Transcript discovery &amp; counting </a:t>
            </a:r>
          </a:p>
          <a:p>
            <a:pPr lvl="1"/>
            <a:r>
              <a:rPr lang="en-US" dirty="0"/>
              <a:t>Mice - Transcripts unknown to </a:t>
            </a:r>
            <a:r>
              <a:rPr lang="en-US" dirty="0" err="1"/>
              <a:t>Ensembl</a:t>
            </a:r>
            <a:r>
              <a:rPr lang="en-US" dirty="0"/>
              <a:t> represent as much as 5% of the transcripts that are robustly expressed</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626767" y="229436"/>
            <a:ext cx="3887391" cy="823912"/>
          </a:xfrm>
        </p:spPr>
        <p:txBody>
          <a:bodyPr>
            <a:normAutofit/>
          </a:bodyPr>
          <a:lstStyle/>
          <a:p>
            <a:r>
              <a:rPr lang="en-US" sz="2800" dirty="0"/>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626767" y="1234912"/>
            <a:ext cx="3887391" cy="4803923"/>
          </a:xfrm>
        </p:spPr>
        <p:txBody>
          <a:bodyPr>
            <a:normAutofit/>
          </a:bodyPr>
          <a:lstStyle/>
          <a:p>
            <a:r>
              <a:rPr lang="en-US" sz="2400" dirty="0"/>
              <a:t>BAM not created</a:t>
            </a:r>
          </a:p>
          <a:p>
            <a:r>
              <a:rPr lang="en-US" sz="2400" dirty="0"/>
              <a:t>Mapping is only as good as the reference – slightly lower reads mapped  </a:t>
            </a:r>
          </a:p>
          <a:p>
            <a:r>
              <a:rPr lang="en-US" sz="2400" dirty="0"/>
              <a:t>Does not allow for transcript discovery </a:t>
            </a:r>
          </a:p>
        </p:txBody>
      </p:sp>
      <p:pic>
        <p:nvPicPr>
          <p:cNvPr id="14" name="Picture 13" descr="Chart, box and whisker chart&#10;&#10;Description automatically generated">
            <a:extLst>
              <a:ext uri="{FF2B5EF4-FFF2-40B4-BE49-F238E27FC236}">
                <a16:creationId xmlns:a16="http://schemas.microsoft.com/office/drawing/2014/main" id="{A022B459-0CF0-0B42-8F57-C03DE810C7E3}"/>
              </a:ext>
            </a:extLst>
          </p:cNvPr>
          <p:cNvPicPr>
            <a:picLocks noChangeAspect="1"/>
          </p:cNvPicPr>
          <p:nvPr/>
        </p:nvPicPr>
        <p:blipFill>
          <a:blip r:embed="rId3"/>
          <a:stretch>
            <a:fillRect/>
          </a:stretch>
        </p:blipFill>
        <p:spPr>
          <a:xfrm>
            <a:off x="4572000" y="3556592"/>
            <a:ext cx="4083399" cy="3071972"/>
          </a:xfrm>
          <a:prstGeom prst="rect">
            <a:avLst/>
          </a:prstGeom>
        </p:spPr>
      </p:pic>
      <p:sp>
        <p:nvSpPr>
          <p:cNvPr id="15" name="TextBox 14">
            <a:extLst>
              <a:ext uri="{FF2B5EF4-FFF2-40B4-BE49-F238E27FC236}">
                <a16:creationId xmlns:a16="http://schemas.microsoft.com/office/drawing/2014/main" id="{F8500505-73FD-F240-B75F-6EBEB90114B9}"/>
              </a:ext>
            </a:extLst>
          </p:cNvPr>
          <p:cNvSpPr txBox="1"/>
          <p:nvPr/>
        </p:nvSpPr>
        <p:spPr>
          <a:xfrm>
            <a:off x="75415" y="6468309"/>
            <a:ext cx="1710725" cy="369332"/>
          </a:xfrm>
          <a:prstGeom prst="rect">
            <a:avLst/>
          </a:prstGeom>
          <a:noFill/>
        </p:spPr>
        <p:txBody>
          <a:bodyPr wrap="none" rtlCol="0">
            <a:spAutoFit/>
          </a:bodyPr>
          <a:lstStyle/>
          <a:p>
            <a:r>
              <a:rPr lang="en-US" dirty="0"/>
              <a:t>Hutchins et al.</a:t>
            </a:r>
          </a:p>
        </p:txBody>
      </p:sp>
    </p:spTree>
    <p:extLst>
      <p:ext uri="{BB962C8B-B14F-4D97-AF65-F5344CB8AC3E}">
        <p14:creationId xmlns:p14="http://schemas.microsoft.com/office/powerpoint/2010/main" val="311377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F4AD-6C9F-6245-A4B9-4D2426912B4C}"/>
              </a:ext>
            </a:extLst>
          </p:cNvPr>
          <p:cNvSpPr>
            <a:spLocks noGrp="1"/>
          </p:cNvSpPr>
          <p:nvPr>
            <p:ph type="title"/>
          </p:nvPr>
        </p:nvSpPr>
        <p:spPr/>
        <p:txBody>
          <a:bodyPr/>
          <a:lstStyle/>
          <a:p>
            <a:pPr algn="ctr"/>
            <a:r>
              <a:rPr lang="en-US" b="1" dirty="0">
                <a:solidFill>
                  <a:srgbClr val="002060"/>
                </a:solidFill>
              </a:rPr>
              <a:t>Learning objectives </a:t>
            </a:r>
          </a:p>
        </p:txBody>
      </p:sp>
      <p:sp>
        <p:nvSpPr>
          <p:cNvPr id="3" name="Content Placeholder 2">
            <a:extLst>
              <a:ext uri="{FF2B5EF4-FFF2-40B4-BE49-F238E27FC236}">
                <a16:creationId xmlns:a16="http://schemas.microsoft.com/office/drawing/2014/main" id="{591CB0F7-BD9D-004D-9DDA-8B9F1BF4E135}"/>
              </a:ext>
            </a:extLst>
          </p:cNvPr>
          <p:cNvSpPr>
            <a:spLocks noGrp="1"/>
          </p:cNvSpPr>
          <p:nvPr>
            <p:ph idx="1"/>
          </p:nvPr>
        </p:nvSpPr>
        <p:spPr/>
        <p:txBody>
          <a:bodyPr>
            <a:normAutofit/>
          </a:bodyPr>
          <a:lstStyle/>
          <a:p>
            <a:r>
              <a:rPr lang="en-US" sz="3200" b="0" dirty="0">
                <a:solidFill>
                  <a:srgbClr val="292929"/>
                </a:solidFill>
                <a:effectLst/>
                <a:latin typeface="Times New Roman" panose="02020603050405020304" pitchFamily="18" charset="0"/>
                <a:cs typeface="Times New Roman" panose="02020603050405020304" pitchFamily="18" charset="0"/>
              </a:rPr>
              <a:t>Explore the splice-aware mapper called STAR and HISAT2</a:t>
            </a:r>
          </a:p>
          <a:p>
            <a:r>
              <a:rPr lang="en-US" sz="3200" dirty="0">
                <a:solidFill>
                  <a:srgbClr val="292929"/>
                </a:solidFill>
                <a:latin typeface="Times New Roman" panose="02020603050405020304" pitchFamily="18" charset="0"/>
                <a:cs typeface="Times New Roman" panose="02020603050405020304" pitchFamily="18" charset="0"/>
              </a:rPr>
              <a:t>Index genome with HISAT2</a:t>
            </a:r>
            <a:endParaRPr lang="en-US" sz="3200" b="0" dirty="0">
              <a:solidFill>
                <a:srgbClr val="292929"/>
              </a:solidFill>
              <a:effectLst/>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Begin to understand file outputs after alignment </a:t>
            </a:r>
            <a:endParaRPr lang="en-US" sz="3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608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352514" y="1694820"/>
            <a:ext cx="6743772" cy="4365145"/>
          </a:xfrm>
          <a:prstGeom prst="rect">
            <a:avLst/>
          </a:prstGeom>
        </p:spPr>
      </p:pic>
      <p:sp>
        <p:nvSpPr>
          <p:cNvPr id="7" name="Title 1">
            <a:extLst>
              <a:ext uri="{FF2B5EF4-FFF2-40B4-BE49-F238E27FC236}">
                <a16:creationId xmlns:a16="http://schemas.microsoft.com/office/drawing/2014/main" id="{4A8359F3-F2F7-4A44-9EF5-145E35AAC1CE}"/>
              </a:ext>
            </a:extLst>
          </p:cNvPr>
          <p:cNvSpPr txBox="1">
            <a:spLocks/>
          </p:cNvSpPr>
          <p:nvPr/>
        </p:nvSpPr>
        <p:spPr>
          <a:xfrm>
            <a:off x="781050" y="517527"/>
            <a:ext cx="7886700" cy="874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Aligners - Speed and Memory</a:t>
            </a:r>
          </a:p>
        </p:txBody>
      </p:sp>
    </p:spTree>
    <p:extLst>
      <p:ext uri="{BB962C8B-B14F-4D97-AF65-F5344CB8AC3E}">
        <p14:creationId xmlns:p14="http://schemas.microsoft.com/office/powerpoint/2010/main" val="4212243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3067-9DB4-3C40-A24F-EC9499563F4D}"/>
              </a:ext>
            </a:extLst>
          </p:cNvPr>
          <p:cNvSpPr>
            <a:spLocks noGrp="1"/>
          </p:cNvSpPr>
          <p:nvPr>
            <p:ph type="title"/>
          </p:nvPr>
        </p:nvSpPr>
        <p:spPr/>
        <p:txBody>
          <a:bodyPr/>
          <a:lstStyle/>
          <a:p>
            <a:pPr algn="ctr"/>
            <a:r>
              <a:rPr lang="en-US" dirty="0"/>
              <a:t>Aligners - Speed and Memory</a:t>
            </a:r>
          </a:p>
        </p:txBody>
      </p:sp>
      <p:pic>
        <p:nvPicPr>
          <p:cNvPr id="4" name="Picture 3" descr="Chart, bar chart&#10;&#10;Description automatically generated">
            <a:extLst>
              <a:ext uri="{FF2B5EF4-FFF2-40B4-BE49-F238E27FC236}">
                <a16:creationId xmlns:a16="http://schemas.microsoft.com/office/drawing/2014/main" id="{0CA84690-703E-924B-A14B-BB2C939FC1EE}"/>
              </a:ext>
            </a:extLst>
          </p:cNvPr>
          <p:cNvPicPr>
            <a:picLocks noChangeAspect="1"/>
          </p:cNvPicPr>
          <p:nvPr/>
        </p:nvPicPr>
        <p:blipFill>
          <a:blip r:embed="rId2"/>
          <a:stretch>
            <a:fillRect/>
          </a:stretch>
        </p:blipFill>
        <p:spPr>
          <a:xfrm>
            <a:off x="768350" y="1874671"/>
            <a:ext cx="7607300" cy="4064000"/>
          </a:xfrm>
          <a:prstGeom prst="rect">
            <a:avLst/>
          </a:prstGeom>
        </p:spPr>
      </p:pic>
    </p:spTree>
    <p:extLst>
      <p:ext uri="{BB962C8B-B14F-4D97-AF65-F5344CB8AC3E}">
        <p14:creationId xmlns:p14="http://schemas.microsoft.com/office/powerpoint/2010/main" val="4113752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3E257-19F6-5943-8F32-5F043A5BD621}"/>
              </a:ext>
            </a:extLst>
          </p:cNvPr>
          <p:cNvSpPr>
            <a:spLocks noGrp="1"/>
          </p:cNvSpPr>
          <p:nvPr>
            <p:ph type="title"/>
          </p:nvPr>
        </p:nvSpPr>
        <p:spPr/>
        <p:txBody>
          <a:bodyPr/>
          <a:lstStyle/>
          <a:p>
            <a:pPr algn="ctr"/>
            <a:r>
              <a:rPr lang="en-US" dirty="0"/>
              <a:t>Reference genomes and annotation</a:t>
            </a:r>
          </a:p>
        </p:txBody>
      </p:sp>
      <p:sp>
        <p:nvSpPr>
          <p:cNvPr id="4" name="Content Placeholder 3">
            <a:extLst>
              <a:ext uri="{FF2B5EF4-FFF2-40B4-BE49-F238E27FC236}">
                <a16:creationId xmlns:a16="http://schemas.microsoft.com/office/drawing/2014/main" id="{2475F701-7FA0-8849-B078-F8C8509ACE9B}"/>
              </a:ext>
            </a:extLst>
          </p:cNvPr>
          <p:cNvSpPr>
            <a:spLocks noGrp="1"/>
          </p:cNvSpPr>
          <p:nvPr>
            <p:ph idx="1"/>
          </p:nvPr>
        </p:nvSpPr>
        <p:spPr/>
        <p:txBody>
          <a:bodyPr/>
          <a:lstStyle/>
          <a:p>
            <a:r>
              <a:rPr lang="en-US" dirty="0"/>
              <a:t>Irrespective of the type of read-mapping, the presence of a </a:t>
            </a:r>
            <a:r>
              <a:rPr lang="en-US" dirty="0">
                <a:solidFill>
                  <a:srgbClr val="FF0000"/>
                </a:solidFill>
              </a:rPr>
              <a:t>reference sequence </a:t>
            </a:r>
            <a:r>
              <a:rPr lang="en-US" dirty="0"/>
              <a:t>as well as gene </a:t>
            </a:r>
            <a:r>
              <a:rPr lang="en-US" dirty="0">
                <a:solidFill>
                  <a:srgbClr val="0070C0"/>
                </a:solidFill>
              </a:rPr>
              <a:t>annotation</a:t>
            </a:r>
            <a:r>
              <a:rPr lang="en-US" dirty="0"/>
              <a:t> are fundamental </a:t>
            </a:r>
          </a:p>
          <a:p>
            <a:endParaRPr lang="en-US" dirty="0"/>
          </a:p>
          <a:p>
            <a:r>
              <a:rPr lang="en-US" dirty="0">
                <a:solidFill>
                  <a:srgbClr val="FF0000"/>
                </a:solidFill>
              </a:rPr>
              <a:t>Reference sequence </a:t>
            </a:r>
            <a:r>
              <a:rPr lang="en-US" dirty="0"/>
              <a:t>= what are you aligning to? </a:t>
            </a:r>
          </a:p>
          <a:p>
            <a:endParaRPr lang="en-US" dirty="0"/>
          </a:p>
          <a:p>
            <a:r>
              <a:rPr lang="en-US" dirty="0">
                <a:solidFill>
                  <a:srgbClr val="0070C0"/>
                </a:solidFill>
              </a:rPr>
              <a:t>Gene annotation </a:t>
            </a:r>
            <a:r>
              <a:rPr lang="en-US" dirty="0"/>
              <a:t>= which parts of the reference sequence correspond to genes? </a:t>
            </a:r>
          </a:p>
        </p:txBody>
      </p:sp>
    </p:spTree>
    <p:extLst>
      <p:ext uri="{BB962C8B-B14F-4D97-AF65-F5344CB8AC3E}">
        <p14:creationId xmlns:p14="http://schemas.microsoft.com/office/powerpoint/2010/main" val="1837386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2ADD-D0F4-6042-9A24-741BF72E8E71}"/>
              </a:ext>
            </a:extLst>
          </p:cNvPr>
          <p:cNvSpPr>
            <a:spLocks noGrp="1"/>
          </p:cNvSpPr>
          <p:nvPr>
            <p:ph type="title"/>
          </p:nvPr>
        </p:nvSpPr>
        <p:spPr>
          <a:xfrm>
            <a:off x="628650" y="208108"/>
            <a:ext cx="7886700" cy="1325563"/>
          </a:xfrm>
        </p:spPr>
        <p:txBody>
          <a:bodyPr>
            <a:normAutofit/>
          </a:bodyPr>
          <a:lstStyle/>
          <a:p>
            <a:pPr algn="ctr"/>
            <a:r>
              <a:rPr lang="en-US" dirty="0"/>
              <a:t>Reference Genome</a:t>
            </a:r>
          </a:p>
        </p:txBody>
      </p:sp>
      <p:sp>
        <p:nvSpPr>
          <p:cNvPr id="3" name="Content Placeholder 2">
            <a:extLst>
              <a:ext uri="{FF2B5EF4-FFF2-40B4-BE49-F238E27FC236}">
                <a16:creationId xmlns:a16="http://schemas.microsoft.com/office/drawing/2014/main" id="{C862D3F2-E526-B74C-8350-588D6E3F92B1}"/>
              </a:ext>
            </a:extLst>
          </p:cNvPr>
          <p:cNvSpPr>
            <a:spLocks noGrp="1"/>
          </p:cNvSpPr>
          <p:nvPr>
            <p:ph idx="1"/>
          </p:nvPr>
        </p:nvSpPr>
        <p:spPr/>
        <p:txBody>
          <a:bodyPr>
            <a:normAutofit/>
          </a:bodyPr>
          <a:lstStyle/>
          <a:p>
            <a:r>
              <a:rPr lang="en-US" dirty="0"/>
              <a:t>The reference genome are usually stored in a plain text </a:t>
            </a:r>
            <a:r>
              <a:rPr lang="en-US" b="1" dirty="0"/>
              <a:t>FASTA file</a:t>
            </a:r>
          </a:p>
          <a:p>
            <a:endParaRPr lang="en-US" b="1" dirty="0"/>
          </a:p>
          <a:p>
            <a:endParaRPr lang="en-US" b="1" dirty="0"/>
          </a:p>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4CF05483-1B60-4F4E-A7B7-AC6898772686}"/>
              </a:ext>
            </a:extLst>
          </p:cNvPr>
          <p:cNvPicPr>
            <a:picLocks noChangeAspect="1"/>
          </p:cNvPicPr>
          <p:nvPr/>
        </p:nvPicPr>
        <p:blipFill rotWithShape="1">
          <a:blip r:embed="rId2"/>
          <a:srcRect b="35337"/>
          <a:stretch/>
        </p:blipFill>
        <p:spPr>
          <a:xfrm>
            <a:off x="247650" y="2908518"/>
            <a:ext cx="8648700" cy="3268445"/>
          </a:xfrm>
          <a:prstGeom prst="rect">
            <a:avLst/>
          </a:prstGeom>
        </p:spPr>
      </p:pic>
    </p:spTree>
    <p:extLst>
      <p:ext uri="{BB962C8B-B14F-4D97-AF65-F5344CB8AC3E}">
        <p14:creationId xmlns:p14="http://schemas.microsoft.com/office/powerpoint/2010/main" val="3208843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2ADD-D0F4-6042-9A24-741BF72E8E71}"/>
              </a:ext>
            </a:extLst>
          </p:cNvPr>
          <p:cNvSpPr>
            <a:spLocks noGrp="1"/>
          </p:cNvSpPr>
          <p:nvPr>
            <p:ph type="title"/>
          </p:nvPr>
        </p:nvSpPr>
        <p:spPr>
          <a:xfrm>
            <a:off x="628650" y="208108"/>
            <a:ext cx="7886700" cy="1325563"/>
          </a:xfrm>
        </p:spPr>
        <p:txBody>
          <a:bodyPr>
            <a:normAutofit/>
          </a:bodyPr>
          <a:lstStyle/>
          <a:p>
            <a:pPr algn="ctr"/>
            <a:r>
              <a:rPr lang="en-US" dirty="0"/>
              <a:t>Annotation </a:t>
            </a:r>
          </a:p>
        </p:txBody>
      </p:sp>
      <p:sp>
        <p:nvSpPr>
          <p:cNvPr id="3" name="Content Placeholder 2">
            <a:extLst>
              <a:ext uri="{FF2B5EF4-FFF2-40B4-BE49-F238E27FC236}">
                <a16:creationId xmlns:a16="http://schemas.microsoft.com/office/drawing/2014/main" id="{C862D3F2-E526-B74C-8350-588D6E3F92B1}"/>
              </a:ext>
            </a:extLst>
          </p:cNvPr>
          <p:cNvSpPr>
            <a:spLocks noGrp="1"/>
          </p:cNvSpPr>
          <p:nvPr>
            <p:ph idx="1"/>
          </p:nvPr>
        </p:nvSpPr>
        <p:spPr/>
        <p:txBody>
          <a:bodyPr/>
          <a:lstStyle/>
          <a:p>
            <a:r>
              <a:rPr lang="en-US" dirty="0"/>
              <a:t>Used to quantify the number of reads which align to different genome features </a:t>
            </a:r>
          </a:p>
          <a:p>
            <a:pPr marL="0" indent="0">
              <a:buNone/>
            </a:pPr>
            <a:endParaRPr lang="en-US" dirty="0"/>
          </a:p>
          <a:p>
            <a:r>
              <a:rPr lang="en-US" dirty="0"/>
              <a:t>In the form of a GTF or GFF file</a:t>
            </a:r>
          </a:p>
        </p:txBody>
      </p:sp>
    </p:spTree>
    <p:extLst>
      <p:ext uri="{BB962C8B-B14F-4D97-AF65-F5344CB8AC3E}">
        <p14:creationId xmlns:p14="http://schemas.microsoft.com/office/powerpoint/2010/main" val="2909472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532" y="640197"/>
            <a:ext cx="8686936" cy="695960"/>
          </a:xfrm>
          <a:prstGeom prst="rect">
            <a:avLst/>
          </a:prstGeom>
        </p:spPr>
        <p:txBody>
          <a:bodyPr vert="horz" wrap="square" lIns="0" tIns="12700" rIns="0" bIns="0" rtlCol="0">
            <a:spAutoFit/>
          </a:bodyPr>
          <a:lstStyle/>
          <a:p>
            <a:pPr marL="12700" algn="ctr">
              <a:lnSpc>
                <a:spcPct val="100000"/>
              </a:lnSpc>
              <a:spcBef>
                <a:spcPts val="100"/>
              </a:spcBef>
            </a:pPr>
            <a:r>
              <a:rPr spc="-20" dirty="0"/>
              <a:t>GTF</a:t>
            </a:r>
            <a:r>
              <a:rPr spc="-10" dirty="0"/>
              <a:t> </a:t>
            </a:r>
            <a:r>
              <a:rPr spc="-30" dirty="0"/>
              <a:t>files</a:t>
            </a:r>
            <a:endParaRPr spc="-10" dirty="0"/>
          </a:p>
        </p:txBody>
      </p:sp>
      <p:sp>
        <p:nvSpPr>
          <p:cNvPr id="3" name="object 3"/>
          <p:cNvSpPr txBox="1"/>
          <p:nvPr/>
        </p:nvSpPr>
        <p:spPr>
          <a:xfrm>
            <a:off x="707390" y="5478950"/>
            <a:ext cx="7634605" cy="526426"/>
          </a:xfrm>
          <a:prstGeom prst="rect">
            <a:avLst/>
          </a:prstGeom>
        </p:spPr>
        <p:txBody>
          <a:bodyPr vert="horz" wrap="square" lIns="0" tIns="94615" rIns="0" bIns="0" rtlCol="0">
            <a:spAutoFit/>
          </a:bodyPr>
          <a:lstStyle/>
          <a:p>
            <a:pPr marL="241300" indent="-228600">
              <a:lnSpc>
                <a:spcPct val="100000"/>
              </a:lnSpc>
              <a:spcBef>
                <a:spcPts val="745"/>
              </a:spcBef>
              <a:buFont typeface="Arial"/>
              <a:buChar char="•"/>
              <a:tabLst>
                <a:tab pos="241300" algn="l"/>
              </a:tabLst>
            </a:pPr>
            <a:r>
              <a:rPr sz="2800" spc="-40" dirty="0">
                <a:latin typeface="Calibri"/>
                <a:cs typeface="Calibri"/>
              </a:rPr>
              <a:t>Tab-delimited</a:t>
            </a:r>
            <a:r>
              <a:rPr sz="2800" spc="-35" dirty="0">
                <a:latin typeface="Calibri"/>
                <a:cs typeface="Calibri"/>
              </a:rPr>
              <a:t> text</a:t>
            </a:r>
            <a:r>
              <a:rPr sz="2800" spc="-25" dirty="0">
                <a:latin typeface="Calibri"/>
                <a:cs typeface="Calibri"/>
              </a:rPr>
              <a:t> </a:t>
            </a:r>
            <a:r>
              <a:rPr sz="2800" spc="-20" dirty="0">
                <a:latin typeface="Calibri"/>
                <a:cs typeface="Calibri"/>
              </a:rPr>
              <a:t>files</a:t>
            </a:r>
            <a:endParaRPr sz="2800" dirty="0">
              <a:latin typeface="Calibri"/>
              <a:cs typeface="Calibri"/>
            </a:endParaRPr>
          </a:p>
        </p:txBody>
      </p:sp>
      <p:graphicFrame>
        <p:nvGraphicFramePr>
          <p:cNvPr id="4" name="object 4"/>
          <p:cNvGraphicFramePr>
            <a:graphicFrameLocks noGrp="1"/>
          </p:cNvGraphicFramePr>
          <p:nvPr>
            <p:extLst>
              <p:ext uri="{D42A27DB-BD31-4B8C-83A1-F6EECF244321}">
                <p14:modId xmlns:p14="http://schemas.microsoft.com/office/powerpoint/2010/main" val="1142182897"/>
              </p:ext>
            </p:extLst>
          </p:nvPr>
        </p:nvGraphicFramePr>
        <p:xfrm>
          <a:off x="287845" y="2693929"/>
          <a:ext cx="8891903" cy="2369820"/>
        </p:xfrm>
        <a:graphic>
          <a:graphicData uri="http://schemas.openxmlformats.org/drawingml/2006/table">
            <a:tbl>
              <a:tblPr firstRow="1" bandRow="1">
                <a:tableStyleId>{2D5ABB26-0587-4C30-8999-92F81FD0307C}</a:tableStyleId>
              </a:tblPr>
              <a:tblGrid>
                <a:gridCol w="202565">
                  <a:extLst>
                    <a:ext uri="{9D8B030D-6E8A-4147-A177-3AD203B41FA5}">
                      <a16:colId xmlns:a16="http://schemas.microsoft.com/office/drawing/2014/main" val="20000"/>
                    </a:ext>
                  </a:extLst>
                </a:gridCol>
                <a:gridCol w="772794">
                  <a:extLst>
                    <a:ext uri="{9D8B030D-6E8A-4147-A177-3AD203B41FA5}">
                      <a16:colId xmlns:a16="http://schemas.microsoft.com/office/drawing/2014/main" val="20001"/>
                    </a:ext>
                  </a:extLst>
                </a:gridCol>
                <a:gridCol w="14573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gridCol w="1284605">
                  <a:extLst>
                    <a:ext uri="{9D8B030D-6E8A-4147-A177-3AD203B41FA5}">
                      <a16:colId xmlns:a16="http://schemas.microsoft.com/office/drawing/2014/main" val="20004"/>
                    </a:ext>
                  </a:extLst>
                </a:gridCol>
                <a:gridCol w="300354">
                  <a:extLst>
                    <a:ext uri="{9D8B030D-6E8A-4147-A177-3AD203B41FA5}">
                      <a16:colId xmlns:a16="http://schemas.microsoft.com/office/drawing/2014/main" val="20005"/>
                    </a:ext>
                  </a:extLst>
                </a:gridCol>
                <a:gridCol w="772795">
                  <a:extLst>
                    <a:ext uri="{9D8B030D-6E8A-4147-A177-3AD203B41FA5}">
                      <a16:colId xmlns:a16="http://schemas.microsoft.com/office/drawing/2014/main" val="20006"/>
                    </a:ext>
                  </a:extLst>
                </a:gridCol>
                <a:gridCol w="1885950">
                  <a:extLst>
                    <a:ext uri="{9D8B030D-6E8A-4147-A177-3AD203B41FA5}">
                      <a16:colId xmlns:a16="http://schemas.microsoft.com/office/drawing/2014/main" val="20007"/>
                    </a:ext>
                  </a:extLst>
                </a:gridCol>
                <a:gridCol w="1443990">
                  <a:extLst>
                    <a:ext uri="{9D8B030D-6E8A-4147-A177-3AD203B41FA5}">
                      <a16:colId xmlns:a16="http://schemas.microsoft.com/office/drawing/2014/main" val="20008"/>
                    </a:ext>
                  </a:extLst>
                </a:gridCol>
              </a:tblGrid>
              <a:tr h="158115">
                <a:tc>
                  <a:txBody>
                    <a:bodyPr/>
                    <a:lstStyle/>
                    <a:p>
                      <a:pPr marL="31750">
                        <a:lnSpc>
                          <a:spcPts val="1050"/>
                        </a:lnSpc>
                      </a:pPr>
                      <a:r>
                        <a:rPr sz="1100" dirty="0">
                          <a:latin typeface="Courier"/>
                          <a:cs typeface="Courier"/>
                        </a:rPr>
                        <a:t>1</a:t>
                      </a:r>
                      <a:endParaRPr sz="1100">
                        <a:latin typeface="Courier"/>
                        <a:cs typeface="Courier"/>
                      </a:endParaRPr>
                    </a:p>
                  </a:txBody>
                  <a:tcPr marL="0" marR="0" marT="0" marB="0"/>
                </a:tc>
                <a:tc>
                  <a:txBody>
                    <a:bodyPr/>
                    <a:lstStyle/>
                    <a:p>
                      <a:pPr marL="86360">
                        <a:lnSpc>
                          <a:spcPts val="1050"/>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050"/>
                        </a:lnSpc>
                      </a:pPr>
                      <a:r>
                        <a:rPr sz="1100" spc="10" dirty="0">
                          <a:latin typeface="Courier"/>
                          <a:cs typeface="Courier"/>
                        </a:rPr>
                        <a:t>gene</a:t>
                      </a:r>
                      <a:endParaRPr sz="1100">
                        <a:latin typeface="Courier"/>
                        <a:cs typeface="Courier"/>
                      </a:endParaRPr>
                    </a:p>
                  </a:txBody>
                  <a:tcPr marL="0" marR="0" marT="0" marB="0"/>
                </a:tc>
                <a:tc>
                  <a:txBody>
                    <a:bodyPr/>
                    <a:lstStyle/>
                    <a:p>
                      <a:pPr marL="85725">
                        <a:lnSpc>
                          <a:spcPts val="1050"/>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050"/>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050"/>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050"/>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050"/>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050"/>
                        </a:lnSpc>
                      </a:pPr>
                      <a:r>
                        <a:rPr sz="1100" spc="5" dirty="0">
                          <a:latin typeface="Courier"/>
                          <a:cs typeface="Courier"/>
                        </a:rPr>
                        <a:t>gene_name</a:t>
                      </a:r>
                      <a:r>
                        <a:rPr sz="1100" spc="-20" dirty="0">
                          <a:latin typeface="Courier"/>
                          <a:cs typeface="Courier"/>
                        </a:rPr>
                        <a:t> </a:t>
                      </a:r>
                      <a:r>
                        <a:rPr sz="1100" spc="10" dirty="0">
                          <a:latin typeface="Courier"/>
                          <a:cs typeface="Courier"/>
                        </a:rPr>
                        <a:t>"TMEM1</a:t>
                      </a:r>
                      <a:endParaRPr sz="1100">
                        <a:latin typeface="Courier"/>
                        <a:cs typeface="Courier"/>
                      </a:endParaRPr>
                    </a:p>
                  </a:txBody>
                  <a:tcPr marL="0" marR="0" marT="0" marB="0"/>
                </a:tc>
                <a:extLst>
                  <a:ext uri="{0D108BD9-81ED-4DB2-BD59-A6C34878D82A}">
                    <a16:rowId xmlns:a16="http://schemas.microsoft.com/office/drawing/2014/main" val="10000"/>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transcript</a:t>
                      </a:r>
                      <a:endParaRPr sz="1100">
                        <a:latin typeface="Courier"/>
                        <a:cs typeface="Courier"/>
                      </a:endParaRPr>
                    </a:p>
                  </a:txBody>
                  <a:tcPr marL="0" marR="0" marT="0" marB="0"/>
                </a:tc>
                <a:tc>
                  <a:txBody>
                    <a:bodyPr/>
                    <a:lstStyle/>
                    <a:p>
                      <a:pPr marL="85090">
                        <a:lnSpc>
                          <a:spcPts val="1195"/>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1"/>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4430804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2"/>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4430503</a:t>
                      </a:r>
                      <a:endParaRPr sz="1100">
                        <a:latin typeface="Courier"/>
                        <a:cs typeface="Courier"/>
                      </a:endParaRPr>
                    </a:p>
                  </a:txBody>
                  <a:tcPr marL="0" marR="0" marT="0" marB="0"/>
                </a:tc>
                <a:tc>
                  <a:txBody>
                    <a:bodyPr/>
                    <a:lstStyle/>
                    <a:p>
                      <a:pPr marL="85090">
                        <a:lnSpc>
                          <a:spcPts val="1205"/>
                        </a:lnSpc>
                        <a:tabLst>
                          <a:tab pos="856615" algn="l"/>
                          <a:tab pos="1113790" algn="l"/>
                        </a:tabLst>
                      </a:pPr>
                      <a:r>
                        <a:rPr sz="1100" spc="5" dirty="0">
                          <a:latin typeface="Courier"/>
                          <a:cs typeface="Courier"/>
                        </a:rPr>
                        <a:t>4430804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3"/>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start_codon</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4430503</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4430505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4"/>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4439303</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4439440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5"/>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4439303</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4439440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1</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6"/>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4443852</a:t>
                      </a:r>
                      <a:endParaRPr sz="1100">
                        <a:latin typeface="Courier"/>
                        <a:cs typeface="Courier"/>
                      </a:endParaRPr>
                    </a:p>
                  </a:txBody>
                  <a:tcPr marL="0" marR="0" marT="0" marB="0"/>
                </a:tc>
                <a:tc>
                  <a:txBody>
                    <a:bodyPr/>
                    <a:lstStyle/>
                    <a:p>
                      <a:pPr marL="85090">
                        <a:lnSpc>
                          <a:spcPts val="1205"/>
                        </a:lnSpc>
                        <a:tabLst>
                          <a:tab pos="856615" algn="l"/>
                          <a:tab pos="1113790" algn="l"/>
                        </a:tabLst>
                      </a:pPr>
                      <a:r>
                        <a:rPr sz="1100" spc="5" dirty="0">
                          <a:latin typeface="Courier"/>
                          <a:cs typeface="Courier"/>
                        </a:rPr>
                        <a:t>4443930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7"/>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4443852</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4443930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1</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8"/>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4445846</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9"/>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4445846</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4446022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0"/>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stop_codon</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4446023</a:t>
                      </a:r>
                      <a:endParaRPr sz="1100">
                        <a:latin typeface="Courier"/>
                        <a:cs typeface="Courier"/>
                      </a:endParaRPr>
                    </a:p>
                  </a:txBody>
                  <a:tcPr marL="0" marR="0" marT="0" marB="0"/>
                </a:tc>
                <a:tc>
                  <a:txBody>
                    <a:bodyPr/>
                    <a:lstStyle/>
                    <a:p>
                      <a:pPr marL="85725">
                        <a:lnSpc>
                          <a:spcPts val="1205"/>
                        </a:lnSpc>
                        <a:tabLst>
                          <a:tab pos="856615" algn="l"/>
                          <a:tab pos="1113790" algn="l"/>
                        </a:tabLst>
                      </a:pPr>
                      <a:r>
                        <a:rPr sz="1100" spc="5" dirty="0">
                          <a:latin typeface="Courier"/>
                          <a:cs typeface="Courier"/>
                        </a:rPr>
                        <a:t>4446025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1"/>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five_prime_utr</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4430189</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4430502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2"/>
                  </a:ext>
                </a:extLst>
              </a:tr>
              <a:tr h="15811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three_prime_utr</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4446026</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dirty="0">
                        <a:latin typeface="Courier"/>
                        <a:cs typeface="Courier"/>
                      </a:endParaRPr>
                    </a:p>
                  </a:txBody>
                  <a:tcPr marL="0" marR="0" marT="0" marB="0"/>
                </a:tc>
                <a:extLst>
                  <a:ext uri="{0D108BD9-81ED-4DB2-BD59-A6C34878D82A}">
                    <a16:rowId xmlns:a16="http://schemas.microsoft.com/office/drawing/2014/main" val="10013"/>
                  </a:ext>
                </a:extLst>
              </a:tr>
            </a:tbl>
          </a:graphicData>
        </a:graphic>
      </p:graphicFrame>
      <p:sp>
        <p:nvSpPr>
          <p:cNvPr id="5" name="object 5"/>
          <p:cNvSpPr txBox="1"/>
          <p:nvPr/>
        </p:nvSpPr>
        <p:spPr>
          <a:xfrm>
            <a:off x="82641" y="2187589"/>
            <a:ext cx="641350" cy="294640"/>
          </a:xfrm>
          <a:prstGeom prst="rect">
            <a:avLst/>
          </a:prstGeom>
        </p:spPr>
        <p:txBody>
          <a:bodyPr vert="horz" wrap="square" lIns="0" tIns="14605" rIns="0" bIns="0" rtlCol="0">
            <a:spAutoFit/>
          </a:bodyPr>
          <a:lstStyle/>
          <a:p>
            <a:pPr marL="12700">
              <a:lnSpc>
                <a:spcPct val="100000"/>
              </a:lnSpc>
              <a:spcBef>
                <a:spcPts val="115"/>
              </a:spcBef>
            </a:pPr>
            <a:r>
              <a:rPr sz="1750" spc="5" dirty="0">
                <a:solidFill>
                  <a:srgbClr val="C00000"/>
                </a:solidFill>
                <a:latin typeface="Calibri"/>
                <a:cs typeface="Calibri"/>
              </a:rPr>
              <a:t>Chrom</a:t>
            </a:r>
            <a:endParaRPr sz="1750">
              <a:latin typeface="Calibri"/>
              <a:cs typeface="Calibri"/>
            </a:endParaRPr>
          </a:p>
        </p:txBody>
      </p:sp>
      <p:sp>
        <p:nvSpPr>
          <p:cNvPr id="6" name="object 6"/>
          <p:cNvSpPr/>
          <p:nvPr/>
        </p:nvSpPr>
        <p:spPr>
          <a:xfrm>
            <a:off x="291558" y="2502156"/>
            <a:ext cx="141605" cy="122555"/>
          </a:xfrm>
          <a:custGeom>
            <a:avLst/>
            <a:gdLst/>
            <a:ahLst/>
            <a:cxnLst/>
            <a:rect l="l" t="t" r="r" b="b"/>
            <a:pathLst>
              <a:path w="141604" h="122555">
                <a:moveTo>
                  <a:pt x="141487" y="0"/>
                </a:moveTo>
                <a:lnTo>
                  <a:pt x="0" y="0"/>
                </a:lnTo>
                <a:lnTo>
                  <a:pt x="70743" y="121972"/>
                </a:lnTo>
                <a:lnTo>
                  <a:pt x="141487" y="0"/>
                </a:lnTo>
                <a:close/>
              </a:path>
            </a:pathLst>
          </a:custGeom>
          <a:solidFill>
            <a:srgbClr val="C00000"/>
          </a:solidFill>
        </p:spPr>
        <p:txBody>
          <a:bodyPr wrap="square" lIns="0" tIns="0" rIns="0" bIns="0" rtlCol="0"/>
          <a:lstStyle/>
          <a:p>
            <a:endParaRPr/>
          </a:p>
        </p:txBody>
      </p:sp>
      <p:sp>
        <p:nvSpPr>
          <p:cNvPr id="7" name="object 7"/>
          <p:cNvSpPr/>
          <p:nvPr/>
        </p:nvSpPr>
        <p:spPr>
          <a:xfrm>
            <a:off x="1519723" y="2518172"/>
            <a:ext cx="141605" cy="122555"/>
          </a:xfrm>
          <a:custGeom>
            <a:avLst/>
            <a:gdLst/>
            <a:ahLst/>
            <a:cxnLst/>
            <a:rect l="l" t="t" r="r" b="b"/>
            <a:pathLst>
              <a:path w="141605"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8" name="object 8"/>
          <p:cNvSpPr/>
          <p:nvPr/>
        </p:nvSpPr>
        <p:spPr>
          <a:xfrm>
            <a:off x="3024512" y="2502156"/>
            <a:ext cx="141605" cy="122555"/>
          </a:xfrm>
          <a:custGeom>
            <a:avLst/>
            <a:gdLst/>
            <a:ahLst/>
            <a:cxnLst/>
            <a:rect l="l" t="t" r="r" b="b"/>
            <a:pathLst>
              <a:path w="141605"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9" name="object 9"/>
          <p:cNvSpPr/>
          <p:nvPr/>
        </p:nvSpPr>
        <p:spPr>
          <a:xfrm>
            <a:off x="3805500" y="2502156"/>
            <a:ext cx="141605" cy="122555"/>
          </a:xfrm>
          <a:custGeom>
            <a:avLst/>
            <a:gdLst/>
            <a:ahLst/>
            <a:cxnLst/>
            <a:rect l="l" t="t" r="r" b="b"/>
            <a:pathLst>
              <a:path w="141604" h="122555">
                <a:moveTo>
                  <a:pt x="141488" y="0"/>
                </a:moveTo>
                <a:lnTo>
                  <a:pt x="0" y="0"/>
                </a:lnTo>
                <a:lnTo>
                  <a:pt x="70744" y="121972"/>
                </a:lnTo>
                <a:lnTo>
                  <a:pt x="141488" y="0"/>
                </a:lnTo>
                <a:close/>
              </a:path>
            </a:pathLst>
          </a:custGeom>
          <a:solidFill>
            <a:srgbClr val="C00000"/>
          </a:solidFill>
        </p:spPr>
        <p:txBody>
          <a:bodyPr wrap="square" lIns="0" tIns="0" rIns="0" bIns="0" rtlCol="0"/>
          <a:lstStyle/>
          <a:p>
            <a:endParaRPr/>
          </a:p>
        </p:txBody>
      </p:sp>
      <p:sp>
        <p:nvSpPr>
          <p:cNvPr id="10" name="object 10"/>
          <p:cNvSpPr/>
          <p:nvPr/>
        </p:nvSpPr>
        <p:spPr>
          <a:xfrm>
            <a:off x="4572000" y="2500394"/>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grpSp>
        <p:nvGrpSpPr>
          <p:cNvPr id="11" name="object 11"/>
          <p:cNvGrpSpPr/>
          <p:nvPr/>
        </p:nvGrpSpPr>
        <p:grpSpPr>
          <a:xfrm>
            <a:off x="5406627" y="2500394"/>
            <a:ext cx="2485390" cy="122555"/>
            <a:chOff x="5406627" y="1517752"/>
            <a:chExt cx="2485390" cy="122555"/>
          </a:xfrm>
        </p:grpSpPr>
        <p:sp>
          <p:nvSpPr>
            <p:cNvPr id="12" name="object 12"/>
            <p:cNvSpPr/>
            <p:nvPr/>
          </p:nvSpPr>
          <p:spPr>
            <a:xfrm>
              <a:off x="5406627" y="1517752"/>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13" name="object 13"/>
            <p:cNvSpPr/>
            <p:nvPr/>
          </p:nvSpPr>
          <p:spPr>
            <a:xfrm>
              <a:off x="5492739" y="1550742"/>
              <a:ext cx="2399030" cy="50800"/>
            </a:xfrm>
            <a:custGeom>
              <a:avLst/>
              <a:gdLst/>
              <a:ahLst/>
              <a:cxnLst/>
              <a:rect l="l" t="t" r="r" b="b"/>
              <a:pathLst>
                <a:path w="2399029" h="50800">
                  <a:moveTo>
                    <a:pt x="38100" y="19048"/>
                  </a:moveTo>
                  <a:lnTo>
                    <a:pt x="0" y="19048"/>
                  </a:lnTo>
                  <a:lnTo>
                    <a:pt x="0" y="31748"/>
                  </a:lnTo>
                  <a:lnTo>
                    <a:pt x="38100" y="31748"/>
                  </a:lnTo>
                  <a:lnTo>
                    <a:pt x="38100" y="19048"/>
                  </a:lnTo>
                  <a:close/>
                </a:path>
                <a:path w="2399029" h="50800">
                  <a:moveTo>
                    <a:pt x="88900" y="19048"/>
                  </a:moveTo>
                  <a:lnTo>
                    <a:pt x="50800" y="19048"/>
                  </a:lnTo>
                  <a:lnTo>
                    <a:pt x="50800" y="31748"/>
                  </a:lnTo>
                  <a:lnTo>
                    <a:pt x="88900" y="31748"/>
                  </a:lnTo>
                  <a:lnTo>
                    <a:pt x="88900" y="19048"/>
                  </a:lnTo>
                  <a:close/>
                </a:path>
                <a:path w="2399029" h="50800">
                  <a:moveTo>
                    <a:pt x="139700" y="19048"/>
                  </a:moveTo>
                  <a:lnTo>
                    <a:pt x="101600" y="19048"/>
                  </a:lnTo>
                  <a:lnTo>
                    <a:pt x="101600" y="31748"/>
                  </a:lnTo>
                  <a:lnTo>
                    <a:pt x="139700" y="31748"/>
                  </a:lnTo>
                  <a:lnTo>
                    <a:pt x="139700" y="19048"/>
                  </a:lnTo>
                  <a:close/>
                </a:path>
                <a:path w="2399029" h="50800">
                  <a:moveTo>
                    <a:pt x="190500" y="19048"/>
                  </a:moveTo>
                  <a:lnTo>
                    <a:pt x="152400" y="19048"/>
                  </a:lnTo>
                  <a:lnTo>
                    <a:pt x="152400" y="31748"/>
                  </a:lnTo>
                  <a:lnTo>
                    <a:pt x="190500" y="31748"/>
                  </a:lnTo>
                  <a:lnTo>
                    <a:pt x="190500" y="19048"/>
                  </a:lnTo>
                  <a:close/>
                </a:path>
                <a:path w="2399029" h="50800">
                  <a:moveTo>
                    <a:pt x="241300" y="19048"/>
                  </a:moveTo>
                  <a:lnTo>
                    <a:pt x="203200" y="19048"/>
                  </a:lnTo>
                  <a:lnTo>
                    <a:pt x="203200" y="31748"/>
                  </a:lnTo>
                  <a:lnTo>
                    <a:pt x="241300" y="31748"/>
                  </a:lnTo>
                  <a:lnTo>
                    <a:pt x="241300" y="19048"/>
                  </a:lnTo>
                  <a:close/>
                </a:path>
                <a:path w="2399029" h="50800">
                  <a:moveTo>
                    <a:pt x="292100" y="19048"/>
                  </a:moveTo>
                  <a:lnTo>
                    <a:pt x="254000" y="19048"/>
                  </a:lnTo>
                  <a:lnTo>
                    <a:pt x="254000" y="31748"/>
                  </a:lnTo>
                  <a:lnTo>
                    <a:pt x="292100" y="31748"/>
                  </a:lnTo>
                  <a:lnTo>
                    <a:pt x="292100" y="19048"/>
                  </a:lnTo>
                  <a:close/>
                </a:path>
                <a:path w="2399029" h="50800">
                  <a:moveTo>
                    <a:pt x="342900" y="19048"/>
                  </a:moveTo>
                  <a:lnTo>
                    <a:pt x="304800" y="19048"/>
                  </a:lnTo>
                  <a:lnTo>
                    <a:pt x="304800" y="31748"/>
                  </a:lnTo>
                  <a:lnTo>
                    <a:pt x="342900" y="31748"/>
                  </a:lnTo>
                  <a:lnTo>
                    <a:pt x="342900" y="19048"/>
                  </a:lnTo>
                  <a:close/>
                </a:path>
                <a:path w="2399029" h="50800">
                  <a:moveTo>
                    <a:pt x="393700" y="19048"/>
                  </a:moveTo>
                  <a:lnTo>
                    <a:pt x="355600" y="19048"/>
                  </a:lnTo>
                  <a:lnTo>
                    <a:pt x="355600" y="31748"/>
                  </a:lnTo>
                  <a:lnTo>
                    <a:pt x="393700" y="31748"/>
                  </a:lnTo>
                  <a:lnTo>
                    <a:pt x="393700" y="19048"/>
                  </a:lnTo>
                  <a:close/>
                </a:path>
                <a:path w="2399029" h="50800">
                  <a:moveTo>
                    <a:pt x="444500" y="19048"/>
                  </a:moveTo>
                  <a:lnTo>
                    <a:pt x="406400" y="19048"/>
                  </a:lnTo>
                  <a:lnTo>
                    <a:pt x="406400" y="31748"/>
                  </a:lnTo>
                  <a:lnTo>
                    <a:pt x="444500" y="31748"/>
                  </a:lnTo>
                  <a:lnTo>
                    <a:pt x="444500" y="19048"/>
                  </a:lnTo>
                  <a:close/>
                </a:path>
                <a:path w="2399029" h="50800">
                  <a:moveTo>
                    <a:pt x="495300" y="19048"/>
                  </a:moveTo>
                  <a:lnTo>
                    <a:pt x="457200" y="19048"/>
                  </a:lnTo>
                  <a:lnTo>
                    <a:pt x="457200" y="31748"/>
                  </a:lnTo>
                  <a:lnTo>
                    <a:pt x="495300" y="31748"/>
                  </a:lnTo>
                  <a:lnTo>
                    <a:pt x="495300" y="19048"/>
                  </a:lnTo>
                  <a:close/>
                </a:path>
                <a:path w="2399029" h="50800">
                  <a:moveTo>
                    <a:pt x="546100" y="19048"/>
                  </a:moveTo>
                  <a:lnTo>
                    <a:pt x="508000" y="19048"/>
                  </a:lnTo>
                  <a:lnTo>
                    <a:pt x="508000" y="31748"/>
                  </a:lnTo>
                  <a:lnTo>
                    <a:pt x="546100" y="31748"/>
                  </a:lnTo>
                  <a:lnTo>
                    <a:pt x="546100" y="19048"/>
                  </a:lnTo>
                  <a:close/>
                </a:path>
                <a:path w="2399029" h="50800">
                  <a:moveTo>
                    <a:pt x="596900" y="19048"/>
                  </a:moveTo>
                  <a:lnTo>
                    <a:pt x="558800" y="19048"/>
                  </a:lnTo>
                  <a:lnTo>
                    <a:pt x="558800" y="31748"/>
                  </a:lnTo>
                  <a:lnTo>
                    <a:pt x="596900" y="31748"/>
                  </a:lnTo>
                  <a:lnTo>
                    <a:pt x="596900" y="19048"/>
                  </a:lnTo>
                  <a:close/>
                </a:path>
                <a:path w="2399029" h="50800">
                  <a:moveTo>
                    <a:pt x="647700" y="19048"/>
                  </a:moveTo>
                  <a:lnTo>
                    <a:pt x="609600" y="19048"/>
                  </a:lnTo>
                  <a:lnTo>
                    <a:pt x="609600" y="31748"/>
                  </a:lnTo>
                  <a:lnTo>
                    <a:pt x="647700" y="31748"/>
                  </a:lnTo>
                  <a:lnTo>
                    <a:pt x="647700" y="19048"/>
                  </a:lnTo>
                  <a:close/>
                </a:path>
                <a:path w="2399029" h="50800">
                  <a:moveTo>
                    <a:pt x="698500" y="19048"/>
                  </a:moveTo>
                  <a:lnTo>
                    <a:pt x="660400" y="19048"/>
                  </a:lnTo>
                  <a:lnTo>
                    <a:pt x="660400" y="31748"/>
                  </a:lnTo>
                  <a:lnTo>
                    <a:pt x="698500" y="31748"/>
                  </a:lnTo>
                  <a:lnTo>
                    <a:pt x="698500" y="19048"/>
                  </a:lnTo>
                  <a:close/>
                </a:path>
                <a:path w="2399029" h="50800">
                  <a:moveTo>
                    <a:pt x="749300" y="19048"/>
                  </a:moveTo>
                  <a:lnTo>
                    <a:pt x="711200" y="19048"/>
                  </a:lnTo>
                  <a:lnTo>
                    <a:pt x="711200" y="31748"/>
                  </a:lnTo>
                  <a:lnTo>
                    <a:pt x="749300" y="31748"/>
                  </a:lnTo>
                  <a:lnTo>
                    <a:pt x="749300" y="19048"/>
                  </a:lnTo>
                  <a:close/>
                </a:path>
                <a:path w="2399029" h="50800">
                  <a:moveTo>
                    <a:pt x="800100" y="19048"/>
                  </a:moveTo>
                  <a:lnTo>
                    <a:pt x="762000" y="19048"/>
                  </a:lnTo>
                  <a:lnTo>
                    <a:pt x="762000" y="31748"/>
                  </a:lnTo>
                  <a:lnTo>
                    <a:pt x="800100" y="31748"/>
                  </a:lnTo>
                  <a:lnTo>
                    <a:pt x="800100" y="19048"/>
                  </a:lnTo>
                  <a:close/>
                </a:path>
                <a:path w="2399029" h="50800">
                  <a:moveTo>
                    <a:pt x="850900" y="19048"/>
                  </a:moveTo>
                  <a:lnTo>
                    <a:pt x="812800" y="19048"/>
                  </a:lnTo>
                  <a:lnTo>
                    <a:pt x="812800" y="31748"/>
                  </a:lnTo>
                  <a:lnTo>
                    <a:pt x="850900" y="31748"/>
                  </a:lnTo>
                  <a:lnTo>
                    <a:pt x="850900" y="19048"/>
                  </a:lnTo>
                  <a:close/>
                </a:path>
                <a:path w="2399029" h="50800">
                  <a:moveTo>
                    <a:pt x="901700" y="19048"/>
                  </a:moveTo>
                  <a:lnTo>
                    <a:pt x="863600" y="19048"/>
                  </a:lnTo>
                  <a:lnTo>
                    <a:pt x="863600" y="31748"/>
                  </a:lnTo>
                  <a:lnTo>
                    <a:pt x="901700" y="31748"/>
                  </a:lnTo>
                  <a:lnTo>
                    <a:pt x="901700" y="19048"/>
                  </a:lnTo>
                  <a:close/>
                </a:path>
                <a:path w="2399029" h="50800">
                  <a:moveTo>
                    <a:pt x="952500" y="19048"/>
                  </a:moveTo>
                  <a:lnTo>
                    <a:pt x="914400" y="19048"/>
                  </a:lnTo>
                  <a:lnTo>
                    <a:pt x="914400" y="31748"/>
                  </a:lnTo>
                  <a:lnTo>
                    <a:pt x="952500" y="31748"/>
                  </a:lnTo>
                  <a:lnTo>
                    <a:pt x="952500" y="19048"/>
                  </a:lnTo>
                  <a:close/>
                </a:path>
                <a:path w="2399029" h="50800">
                  <a:moveTo>
                    <a:pt x="1003300" y="19048"/>
                  </a:moveTo>
                  <a:lnTo>
                    <a:pt x="965200" y="19048"/>
                  </a:lnTo>
                  <a:lnTo>
                    <a:pt x="965200" y="31748"/>
                  </a:lnTo>
                  <a:lnTo>
                    <a:pt x="1003300" y="31748"/>
                  </a:lnTo>
                  <a:lnTo>
                    <a:pt x="1003300" y="19048"/>
                  </a:lnTo>
                  <a:close/>
                </a:path>
                <a:path w="2399029" h="50800">
                  <a:moveTo>
                    <a:pt x="1054100" y="19048"/>
                  </a:moveTo>
                  <a:lnTo>
                    <a:pt x="1016000" y="19048"/>
                  </a:lnTo>
                  <a:lnTo>
                    <a:pt x="1016000" y="31748"/>
                  </a:lnTo>
                  <a:lnTo>
                    <a:pt x="1054100" y="31748"/>
                  </a:lnTo>
                  <a:lnTo>
                    <a:pt x="1054100" y="19048"/>
                  </a:lnTo>
                  <a:close/>
                </a:path>
                <a:path w="2399029" h="50800">
                  <a:moveTo>
                    <a:pt x="1104900" y="19048"/>
                  </a:moveTo>
                  <a:lnTo>
                    <a:pt x="1066800" y="19048"/>
                  </a:lnTo>
                  <a:lnTo>
                    <a:pt x="1066800" y="31748"/>
                  </a:lnTo>
                  <a:lnTo>
                    <a:pt x="1104900" y="31748"/>
                  </a:lnTo>
                  <a:lnTo>
                    <a:pt x="1104900" y="19048"/>
                  </a:lnTo>
                  <a:close/>
                </a:path>
                <a:path w="2399029" h="50800">
                  <a:moveTo>
                    <a:pt x="1155700" y="19048"/>
                  </a:moveTo>
                  <a:lnTo>
                    <a:pt x="1117600" y="19048"/>
                  </a:lnTo>
                  <a:lnTo>
                    <a:pt x="1117600" y="31748"/>
                  </a:lnTo>
                  <a:lnTo>
                    <a:pt x="1155700" y="31748"/>
                  </a:lnTo>
                  <a:lnTo>
                    <a:pt x="1155700" y="19048"/>
                  </a:lnTo>
                  <a:close/>
                </a:path>
                <a:path w="2399029" h="50800">
                  <a:moveTo>
                    <a:pt x="1206500" y="19048"/>
                  </a:moveTo>
                  <a:lnTo>
                    <a:pt x="1168400" y="19048"/>
                  </a:lnTo>
                  <a:lnTo>
                    <a:pt x="1168400" y="31748"/>
                  </a:lnTo>
                  <a:lnTo>
                    <a:pt x="1206500" y="31748"/>
                  </a:lnTo>
                  <a:lnTo>
                    <a:pt x="1206500" y="19048"/>
                  </a:lnTo>
                  <a:close/>
                </a:path>
                <a:path w="2399029" h="50800">
                  <a:moveTo>
                    <a:pt x="1257300" y="19048"/>
                  </a:moveTo>
                  <a:lnTo>
                    <a:pt x="1219200" y="19048"/>
                  </a:lnTo>
                  <a:lnTo>
                    <a:pt x="1219200" y="31748"/>
                  </a:lnTo>
                  <a:lnTo>
                    <a:pt x="1257300" y="31748"/>
                  </a:lnTo>
                  <a:lnTo>
                    <a:pt x="1257300" y="19048"/>
                  </a:lnTo>
                  <a:close/>
                </a:path>
                <a:path w="2399029" h="50800">
                  <a:moveTo>
                    <a:pt x="1308100" y="19048"/>
                  </a:moveTo>
                  <a:lnTo>
                    <a:pt x="1270000" y="19048"/>
                  </a:lnTo>
                  <a:lnTo>
                    <a:pt x="1270000" y="31748"/>
                  </a:lnTo>
                  <a:lnTo>
                    <a:pt x="1308100" y="31748"/>
                  </a:lnTo>
                  <a:lnTo>
                    <a:pt x="1308100" y="19048"/>
                  </a:lnTo>
                  <a:close/>
                </a:path>
                <a:path w="2399029" h="50800">
                  <a:moveTo>
                    <a:pt x="1358900" y="19048"/>
                  </a:moveTo>
                  <a:lnTo>
                    <a:pt x="1320800" y="19048"/>
                  </a:lnTo>
                  <a:lnTo>
                    <a:pt x="1320800" y="31748"/>
                  </a:lnTo>
                  <a:lnTo>
                    <a:pt x="1358900" y="31748"/>
                  </a:lnTo>
                  <a:lnTo>
                    <a:pt x="1358900" y="19048"/>
                  </a:lnTo>
                  <a:close/>
                </a:path>
                <a:path w="2399029" h="50800">
                  <a:moveTo>
                    <a:pt x="1409700" y="19048"/>
                  </a:moveTo>
                  <a:lnTo>
                    <a:pt x="1371600" y="19048"/>
                  </a:lnTo>
                  <a:lnTo>
                    <a:pt x="1371600" y="31748"/>
                  </a:lnTo>
                  <a:lnTo>
                    <a:pt x="1409700" y="31748"/>
                  </a:lnTo>
                  <a:lnTo>
                    <a:pt x="1409700" y="19048"/>
                  </a:lnTo>
                  <a:close/>
                </a:path>
                <a:path w="2399029" h="50800">
                  <a:moveTo>
                    <a:pt x="1460500" y="19048"/>
                  </a:moveTo>
                  <a:lnTo>
                    <a:pt x="1422400" y="19048"/>
                  </a:lnTo>
                  <a:lnTo>
                    <a:pt x="1422400" y="31748"/>
                  </a:lnTo>
                  <a:lnTo>
                    <a:pt x="1460500" y="31748"/>
                  </a:lnTo>
                  <a:lnTo>
                    <a:pt x="1460500" y="19048"/>
                  </a:lnTo>
                  <a:close/>
                </a:path>
                <a:path w="2399029" h="50800">
                  <a:moveTo>
                    <a:pt x="1511300" y="19048"/>
                  </a:moveTo>
                  <a:lnTo>
                    <a:pt x="1473200" y="19048"/>
                  </a:lnTo>
                  <a:lnTo>
                    <a:pt x="1473200" y="31748"/>
                  </a:lnTo>
                  <a:lnTo>
                    <a:pt x="1511300" y="31748"/>
                  </a:lnTo>
                  <a:lnTo>
                    <a:pt x="1511300" y="19048"/>
                  </a:lnTo>
                  <a:close/>
                </a:path>
                <a:path w="2399029" h="50800">
                  <a:moveTo>
                    <a:pt x="1562100" y="19048"/>
                  </a:moveTo>
                  <a:lnTo>
                    <a:pt x="1524000" y="19048"/>
                  </a:lnTo>
                  <a:lnTo>
                    <a:pt x="1524000" y="31748"/>
                  </a:lnTo>
                  <a:lnTo>
                    <a:pt x="1562100" y="31748"/>
                  </a:lnTo>
                  <a:lnTo>
                    <a:pt x="1562100" y="19048"/>
                  </a:lnTo>
                  <a:close/>
                </a:path>
                <a:path w="2399029" h="50800">
                  <a:moveTo>
                    <a:pt x="1612900" y="19048"/>
                  </a:moveTo>
                  <a:lnTo>
                    <a:pt x="1574800" y="19048"/>
                  </a:lnTo>
                  <a:lnTo>
                    <a:pt x="1574800" y="31748"/>
                  </a:lnTo>
                  <a:lnTo>
                    <a:pt x="1612900" y="31748"/>
                  </a:lnTo>
                  <a:lnTo>
                    <a:pt x="1612900" y="19048"/>
                  </a:lnTo>
                  <a:close/>
                </a:path>
                <a:path w="2399029" h="50800">
                  <a:moveTo>
                    <a:pt x="1663700" y="19048"/>
                  </a:moveTo>
                  <a:lnTo>
                    <a:pt x="1625600" y="19048"/>
                  </a:lnTo>
                  <a:lnTo>
                    <a:pt x="1625600" y="31748"/>
                  </a:lnTo>
                  <a:lnTo>
                    <a:pt x="1663700" y="31748"/>
                  </a:lnTo>
                  <a:lnTo>
                    <a:pt x="1663700" y="19048"/>
                  </a:lnTo>
                  <a:close/>
                </a:path>
                <a:path w="2399029" h="50800">
                  <a:moveTo>
                    <a:pt x="1714500" y="19048"/>
                  </a:moveTo>
                  <a:lnTo>
                    <a:pt x="1676400" y="19048"/>
                  </a:lnTo>
                  <a:lnTo>
                    <a:pt x="1676400" y="31748"/>
                  </a:lnTo>
                  <a:lnTo>
                    <a:pt x="1714500" y="31748"/>
                  </a:lnTo>
                  <a:lnTo>
                    <a:pt x="1714500" y="19048"/>
                  </a:lnTo>
                  <a:close/>
                </a:path>
                <a:path w="2399029" h="50800">
                  <a:moveTo>
                    <a:pt x="1765300" y="19048"/>
                  </a:moveTo>
                  <a:lnTo>
                    <a:pt x="1727200" y="19048"/>
                  </a:lnTo>
                  <a:lnTo>
                    <a:pt x="1727200" y="31748"/>
                  </a:lnTo>
                  <a:lnTo>
                    <a:pt x="1765300" y="31748"/>
                  </a:lnTo>
                  <a:lnTo>
                    <a:pt x="1765300" y="19048"/>
                  </a:lnTo>
                  <a:close/>
                </a:path>
                <a:path w="2399029" h="50800">
                  <a:moveTo>
                    <a:pt x="1816100" y="19048"/>
                  </a:moveTo>
                  <a:lnTo>
                    <a:pt x="1778000" y="19048"/>
                  </a:lnTo>
                  <a:lnTo>
                    <a:pt x="1778000" y="31748"/>
                  </a:lnTo>
                  <a:lnTo>
                    <a:pt x="1816100" y="31748"/>
                  </a:lnTo>
                  <a:lnTo>
                    <a:pt x="1816100" y="19048"/>
                  </a:lnTo>
                  <a:close/>
                </a:path>
                <a:path w="2399029" h="50800">
                  <a:moveTo>
                    <a:pt x="1866900" y="19048"/>
                  </a:moveTo>
                  <a:lnTo>
                    <a:pt x="1828800" y="19048"/>
                  </a:lnTo>
                  <a:lnTo>
                    <a:pt x="1828800" y="31748"/>
                  </a:lnTo>
                  <a:lnTo>
                    <a:pt x="1866900" y="31748"/>
                  </a:lnTo>
                  <a:lnTo>
                    <a:pt x="1866900" y="19048"/>
                  </a:lnTo>
                  <a:close/>
                </a:path>
                <a:path w="2399029" h="50800">
                  <a:moveTo>
                    <a:pt x="1879600" y="19048"/>
                  </a:moveTo>
                  <a:lnTo>
                    <a:pt x="1879600" y="31748"/>
                  </a:lnTo>
                  <a:lnTo>
                    <a:pt x="1917700" y="31750"/>
                  </a:lnTo>
                  <a:lnTo>
                    <a:pt x="1917700" y="19050"/>
                  </a:lnTo>
                  <a:lnTo>
                    <a:pt x="1879600" y="19048"/>
                  </a:lnTo>
                  <a:close/>
                </a:path>
                <a:path w="2399029" h="50800">
                  <a:moveTo>
                    <a:pt x="1968500" y="19050"/>
                  </a:moveTo>
                  <a:lnTo>
                    <a:pt x="1930400" y="19050"/>
                  </a:lnTo>
                  <a:lnTo>
                    <a:pt x="1930400" y="31750"/>
                  </a:lnTo>
                  <a:lnTo>
                    <a:pt x="1968500" y="31750"/>
                  </a:lnTo>
                  <a:lnTo>
                    <a:pt x="1968500" y="19050"/>
                  </a:lnTo>
                  <a:close/>
                </a:path>
                <a:path w="2399029" h="50800">
                  <a:moveTo>
                    <a:pt x="2019300" y="19050"/>
                  </a:moveTo>
                  <a:lnTo>
                    <a:pt x="1981200" y="19050"/>
                  </a:lnTo>
                  <a:lnTo>
                    <a:pt x="1981200" y="31750"/>
                  </a:lnTo>
                  <a:lnTo>
                    <a:pt x="2019300" y="31750"/>
                  </a:lnTo>
                  <a:lnTo>
                    <a:pt x="2019300" y="19050"/>
                  </a:lnTo>
                  <a:close/>
                </a:path>
                <a:path w="2399029" h="50800">
                  <a:moveTo>
                    <a:pt x="2070100" y="19050"/>
                  </a:moveTo>
                  <a:lnTo>
                    <a:pt x="2032000" y="19050"/>
                  </a:lnTo>
                  <a:lnTo>
                    <a:pt x="2032000" y="31750"/>
                  </a:lnTo>
                  <a:lnTo>
                    <a:pt x="2070100" y="31750"/>
                  </a:lnTo>
                  <a:lnTo>
                    <a:pt x="2070100" y="19050"/>
                  </a:lnTo>
                  <a:close/>
                </a:path>
                <a:path w="2399029" h="50800">
                  <a:moveTo>
                    <a:pt x="2120900" y="19050"/>
                  </a:moveTo>
                  <a:lnTo>
                    <a:pt x="2082800" y="19050"/>
                  </a:lnTo>
                  <a:lnTo>
                    <a:pt x="2082800" y="31750"/>
                  </a:lnTo>
                  <a:lnTo>
                    <a:pt x="2120900" y="31750"/>
                  </a:lnTo>
                  <a:lnTo>
                    <a:pt x="2120900" y="19050"/>
                  </a:lnTo>
                  <a:close/>
                </a:path>
                <a:path w="2399029" h="50800">
                  <a:moveTo>
                    <a:pt x="2171700" y="19050"/>
                  </a:moveTo>
                  <a:lnTo>
                    <a:pt x="2133600" y="19050"/>
                  </a:lnTo>
                  <a:lnTo>
                    <a:pt x="2133600" y="31750"/>
                  </a:lnTo>
                  <a:lnTo>
                    <a:pt x="2171700" y="31750"/>
                  </a:lnTo>
                  <a:lnTo>
                    <a:pt x="2171700" y="19050"/>
                  </a:lnTo>
                  <a:close/>
                </a:path>
                <a:path w="2399029" h="50800">
                  <a:moveTo>
                    <a:pt x="2222500" y="19050"/>
                  </a:moveTo>
                  <a:lnTo>
                    <a:pt x="2184400" y="19050"/>
                  </a:lnTo>
                  <a:lnTo>
                    <a:pt x="2184400" y="31750"/>
                  </a:lnTo>
                  <a:lnTo>
                    <a:pt x="2222500" y="31750"/>
                  </a:lnTo>
                  <a:lnTo>
                    <a:pt x="2222500" y="19050"/>
                  </a:lnTo>
                  <a:close/>
                </a:path>
                <a:path w="2399029" h="50800">
                  <a:moveTo>
                    <a:pt x="2273300" y="19050"/>
                  </a:moveTo>
                  <a:lnTo>
                    <a:pt x="2235200" y="19050"/>
                  </a:lnTo>
                  <a:lnTo>
                    <a:pt x="2235200" y="31750"/>
                  </a:lnTo>
                  <a:lnTo>
                    <a:pt x="2273300" y="31750"/>
                  </a:lnTo>
                  <a:lnTo>
                    <a:pt x="2273300" y="19050"/>
                  </a:lnTo>
                  <a:close/>
                </a:path>
                <a:path w="2399029" h="50800">
                  <a:moveTo>
                    <a:pt x="2322562" y="0"/>
                  </a:moveTo>
                  <a:lnTo>
                    <a:pt x="2322562" y="50800"/>
                  </a:lnTo>
                  <a:lnTo>
                    <a:pt x="2379712" y="31750"/>
                  </a:lnTo>
                  <a:lnTo>
                    <a:pt x="2324100" y="31750"/>
                  </a:lnTo>
                  <a:lnTo>
                    <a:pt x="2324100" y="19050"/>
                  </a:lnTo>
                  <a:lnTo>
                    <a:pt x="2379712" y="19050"/>
                  </a:lnTo>
                  <a:lnTo>
                    <a:pt x="2322562" y="0"/>
                  </a:lnTo>
                  <a:close/>
                </a:path>
                <a:path w="2399029" h="50800">
                  <a:moveTo>
                    <a:pt x="2322562" y="19050"/>
                  </a:moveTo>
                  <a:lnTo>
                    <a:pt x="2286000" y="19050"/>
                  </a:lnTo>
                  <a:lnTo>
                    <a:pt x="2286000" y="31750"/>
                  </a:lnTo>
                  <a:lnTo>
                    <a:pt x="2322562" y="31750"/>
                  </a:lnTo>
                  <a:lnTo>
                    <a:pt x="2322562" y="19050"/>
                  </a:lnTo>
                  <a:close/>
                </a:path>
                <a:path w="2399029" h="50800">
                  <a:moveTo>
                    <a:pt x="2379712" y="19050"/>
                  </a:moveTo>
                  <a:lnTo>
                    <a:pt x="2324100" y="19050"/>
                  </a:lnTo>
                  <a:lnTo>
                    <a:pt x="2324100" y="31750"/>
                  </a:lnTo>
                  <a:lnTo>
                    <a:pt x="2379712" y="31750"/>
                  </a:lnTo>
                  <a:lnTo>
                    <a:pt x="2398762" y="25400"/>
                  </a:lnTo>
                  <a:lnTo>
                    <a:pt x="2379712" y="19050"/>
                  </a:lnTo>
                  <a:close/>
                </a:path>
              </a:pathLst>
            </a:custGeom>
            <a:solidFill>
              <a:srgbClr val="C00000">
                <a:alpha val="50199"/>
              </a:srgbClr>
            </a:solidFill>
          </p:spPr>
          <p:txBody>
            <a:bodyPr wrap="square" lIns="0" tIns="0" rIns="0" bIns="0" rtlCol="0"/>
            <a:lstStyle/>
            <a:p>
              <a:endParaRPr/>
            </a:p>
          </p:txBody>
        </p:sp>
      </p:grpSp>
      <p:sp>
        <p:nvSpPr>
          <p:cNvPr id="14" name="object 14"/>
          <p:cNvSpPr txBox="1"/>
          <p:nvPr/>
        </p:nvSpPr>
        <p:spPr>
          <a:xfrm>
            <a:off x="1234385" y="2187589"/>
            <a:ext cx="1188720"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C00000"/>
                </a:solidFill>
                <a:latin typeface="Calibri"/>
                <a:cs typeface="Calibri"/>
              </a:rPr>
              <a:t>Feature</a:t>
            </a:r>
            <a:r>
              <a:rPr sz="1750" spc="-50" dirty="0">
                <a:solidFill>
                  <a:srgbClr val="C00000"/>
                </a:solidFill>
                <a:latin typeface="Calibri"/>
                <a:cs typeface="Calibri"/>
              </a:rPr>
              <a:t> </a:t>
            </a:r>
            <a:r>
              <a:rPr sz="1750" spc="10" dirty="0">
                <a:solidFill>
                  <a:srgbClr val="C00000"/>
                </a:solidFill>
                <a:latin typeface="Calibri"/>
                <a:cs typeface="Calibri"/>
              </a:rPr>
              <a:t>type</a:t>
            </a:r>
            <a:endParaRPr sz="1750">
              <a:latin typeface="Calibri"/>
              <a:cs typeface="Calibri"/>
            </a:endParaRPr>
          </a:p>
        </p:txBody>
      </p:sp>
      <p:sp>
        <p:nvSpPr>
          <p:cNvPr id="15" name="object 15"/>
          <p:cNvSpPr txBox="1"/>
          <p:nvPr/>
        </p:nvSpPr>
        <p:spPr>
          <a:xfrm>
            <a:off x="2793625" y="2187589"/>
            <a:ext cx="462915"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C00000"/>
                </a:solidFill>
                <a:latin typeface="Calibri"/>
                <a:cs typeface="Calibri"/>
              </a:rPr>
              <a:t>S</a:t>
            </a:r>
            <a:r>
              <a:rPr sz="1750" spc="-30" dirty="0">
                <a:solidFill>
                  <a:srgbClr val="C00000"/>
                </a:solidFill>
                <a:latin typeface="Calibri"/>
                <a:cs typeface="Calibri"/>
              </a:rPr>
              <a:t>t</a:t>
            </a:r>
            <a:r>
              <a:rPr sz="1750" spc="5" dirty="0">
                <a:solidFill>
                  <a:srgbClr val="C00000"/>
                </a:solidFill>
                <a:latin typeface="Calibri"/>
                <a:cs typeface="Calibri"/>
              </a:rPr>
              <a:t>a</a:t>
            </a:r>
            <a:r>
              <a:rPr sz="1750" spc="10" dirty="0">
                <a:solidFill>
                  <a:srgbClr val="C00000"/>
                </a:solidFill>
                <a:latin typeface="Calibri"/>
                <a:cs typeface="Calibri"/>
              </a:rPr>
              <a:t>r</a:t>
            </a:r>
            <a:r>
              <a:rPr sz="1750" spc="5" dirty="0">
                <a:solidFill>
                  <a:srgbClr val="C00000"/>
                </a:solidFill>
                <a:latin typeface="Calibri"/>
                <a:cs typeface="Calibri"/>
              </a:rPr>
              <a:t>t</a:t>
            </a:r>
            <a:endParaRPr sz="1750">
              <a:latin typeface="Calibri"/>
              <a:cs typeface="Calibri"/>
            </a:endParaRPr>
          </a:p>
        </p:txBody>
      </p:sp>
      <p:sp>
        <p:nvSpPr>
          <p:cNvPr id="16" name="object 16"/>
          <p:cNvSpPr txBox="1"/>
          <p:nvPr/>
        </p:nvSpPr>
        <p:spPr>
          <a:xfrm>
            <a:off x="3688917" y="2181493"/>
            <a:ext cx="1263015" cy="294640"/>
          </a:xfrm>
          <a:prstGeom prst="rect">
            <a:avLst/>
          </a:prstGeom>
        </p:spPr>
        <p:txBody>
          <a:bodyPr vert="horz" wrap="square" lIns="0" tIns="14605" rIns="0" bIns="0" rtlCol="0">
            <a:spAutoFit/>
          </a:bodyPr>
          <a:lstStyle/>
          <a:p>
            <a:pPr marL="12700">
              <a:lnSpc>
                <a:spcPct val="100000"/>
              </a:lnSpc>
              <a:spcBef>
                <a:spcPts val="115"/>
              </a:spcBef>
              <a:tabLst>
                <a:tab pos="651510" algn="l"/>
              </a:tabLst>
            </a:pPr>
            <a:r>
              <a:rPr sz="1750" spc="10" dirty="0">
                <a:solidFill>
                  <a:srgbClr val="C00000"/>
                </a:solidFill>
                <a:latin typeface="Calibri"/>
                <a:cs typeface="Calibri"/>
              </a:rPr>
              <a:t>E</a:t>
            </a:r>
            <a:r>
              <a:rPr sz="1750" spc="20" dirty="0">
                <a:solidFill>
                  <a:srgbClr val="C00000"/>
                </a:solidFill>
                <a:latin typeface="Calibri"/>
                <a:cs typeface="Calibri"/>
              </a:rPr>
              <a:t>n</a:t>
            </a:r>
            <a:r>
              <a:rPr sz="1750" spc="15" dirty="0">
                <a:solidFill>
                  <a:srgbClr val="C00000"/>
                </a:solidFill>
                <a:latin typeface="Calibri"/>
                <a:cs typeface="Calibri"/>
              </a:rPr>
              <a:t>d</a:t>
            </a:r>
            <a:r>
              <a:rPr sz="1750" dirty="0">
                <a:solidFill>
                  <a:srgbClr val="C00000"/>
                </a:solidFill>
                <a:latin typeface="Calibri"/>
                <a:cs typeface="Calibri"/>
              </a:rPr>
              <a:t>	St</a:t>
            </a:r>
            <a:r>
              <a:rPr sz="1750" spc="-25" dirty="0">
                <a:solidFill>
                  <a:srgbClr val="C00000"/>
                </a:solidFill>
                <a:latin typeface="Calibri"/>
                <a:cs typeface="Calibri"/>
              </a:rPr>
              <a:t>r</a:t>
            </a:r>
            <a:r>
              <a:rPr sz="1750" spc="5" dirty="0">
                <a:solidFill>
                  <a:srgbClr val="C00000"/>
                </a:solidFill>
                <a:latin typeface="Calibri"/>
                <a:cs typeface="Calibri"/>
              </a:rPr>
              <a:t>a</a:t>
            </a:r>
            <a:r>
              <a:rPr sz="1750" spc="15" dirty="0">
                <a:solidFill>
                  <a:srgbClr val="C00000"/>
                </a:solidFill>
                <a:latin typeface="Calibri"/>
                <a:cs typeface="Calibri"/>
              </a:rPr>
              <a:t>nd</a:t>
            </a:r>
            <a:endParaRPr sz="1750">
              <a:latin typeface="Calibri"/>
              <a:cs typeface="Calibri"/>
            </a:endParaRPr>
          </a:p>
        </p:txBody>
      </p:sp>
      <p:sp>
        <p:nvSpPr>
          <p:cNvPr id="17" name="object 17"/>
          <p:cNvSpPr txBox="1"/>
          <p:nvPr/>
        </p:nvSpPr>
        <p:spPr>
          <a:xfrm>
            <a:off x="5128032" y="2181493"/>
            <a:ext cx="913765" cy="294640"/>
          </a:xfrm>
          <a:prstGeom prst="rect">
            <a:avLst/>
          </a:prstGeom>
        </p:spPr>
        <p:txBody>
          <a:bodyPr vert="horz" wrap="square" lIns="0" tIns="14605" rIns="0" bIns="0" rtlCol="0">
            <a:spAutoFit/>
          </a:bodyPr>
          <a:lstStyle/>
          <a:p>
            <a:pPr marL="12700">
              <a:lnSpc>
                <a:spcPct val="100000"/>
              </a:lnSpc>
              <a:spcBef>
                <a:spcPts val="115"/>
              </a:spcBef>
            </a:pPr>
            <a:r>
              <a:rPr sz="1750" spc="-5" dirty="0">
                <a:solidFill>
                  <a:srgbClr val="C00000"/>
                </a:solidFill>
                <a:latin typeface="Calibri"/>
                <a:cs typeface="Calibri"/>
              </a:rPr>
              <a:t>Metadata</a:t>
            </a:r>
            <a:endParaRPr sz="1750">
              <a:latin typeface="Calibri"/>
              <a:cs typeface="Calibri"/>
            </a:endParaRPr>
          </a:p>
        </p:txBody>
      </p:sp>
    </p:spTree>
    <p:extLst>
      <p:ext uri="{BB962C8B-B14F-4D97-AF65-F5344CB8AC3E}">
        <p14:creationId xmlns:p14="http://schemas.microsoft.com/office/powerpoint/2010/main" val="424422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4FA9-3F38-E145-93AF-648B2B70B88A}"/>
              </a:ext>
            </a:extLst>
          </p:cNvPr>
          <p:cNvSpPr>
            <a:spLocks noGrp="1"/>
          </p:cNvSpPr>
          <p:nvPr>
            <p:ph type="title"/>
          </p:nvPr>
        </p:nvSpPr>
        <p:spPr/>
        <p:txBody>
          <a:bodyPr/>
          <a:lstStyle/>
          <a:p>
            <a:pPr algn="ctr"/>
            <a:r>
              <a:rPr lang="en-US" dirty="0"/>
              <a:t>Where to find genomic files</a:t>
            </a:r>
          </a:p>
        </p:txBody>
      </p:sp>
      <p:sp>
        <p:nvSpPr>
          <p:cNvPr id="3" name="Content Placeholder 2">
            <a:extLst>
              <a:ext uri="{FF2B5EF4-FFF2-40B4-BE49-F238E27FC236}">
                <a16:creationId xmlns:a16="http://schemas.microsoft.com/office/drawing/2014/main" id="{6F010949-EC4F-D747-ADC0-5D91AF134BF7}"/>
              </a:ext>
            </a:extLst>
          </p:cNvPr>
          <p:cNvSpPr>
            <a:spLocks noGrp="1"/>
          </p:cNvSpPr>
          <p:nvPr>
            <p:ph idx="1"/>
          </p:nvPr>
        </p:nvSpPr>
        <p:spPr/>
        <p:txBody>
          <a:bodyPr/>
          <a:lstStyle/>
          <a:p>
            <a:pPr marL="0" indent="0">
              <a:buNone/>
            </a:pPr>
            <a:r>
              <a:rPr lang="en-US" sz="3200" b="1" dirty="0"/>
              <a:t>General biological databases:</a:t>
            </a:r>
            <a:r>
              <a:rPr lang="en-US" sz="3200" dirty="0"/>
              <a:t> </a:t>
            </a:r>
            <a:r>
              <a:rPr lang="en-US" sz="3200" dirty="0" err="1"/>
              <a:t>Ensembl</a:t>
            </a:r>
            <a:r>
              <a:rPr lang="en-US" sz="3200" dirty="0"/>
              <a:t>, GENCODE, and UCSC</a:t>
            </a:r>
          </a:p>
          <a:p>
            <a:pPr marL="0" indent="0">
              <a:buNone/>
            </a:pPr>
            <a:endParaRPr lang="en-US" dirty="0"/>
          </a:p>
          <a:p>
            <a:pPr marL="0" indent="0">
              <a:buNone/>
            </a:pPr>
            <a:r>
              <a:rPr lang="en-US" sz="3200" b="1" dirty="0"/>
              <a:t>Organism-specific biological databases:</a:t>
            </a:r>
            <a:r>
              <a:rPr lang="en-US" sz="3200" dirty="0"/>
              <a:t> </a:t>
            </a:r>
            <a:r>
              <a:rPr lang="en-US" sz="3200" dirty="0" err="1"/>
              <a:t>Wormbase</a:t>
            </a:r>
            <a:r>
              <a:rPr lang="en-US" sz="3200" dirty="0"/>
              <a:t>, </a:t>
            </a:r>
            <a:r>
              <a:rPr lang="en-US" sz="3200" dirty="0" err="1"/>
              <a:t>Flybase</a:t>
            </a:r>
            <a:r>
              <a:rPr lang="en-US" sz="3200" dirty="0"/>
              <a:t>, </a:t>
            </a:r>
            <a:r>
              <a:rPr lang="en-US" sz="3200" dirty="0" err="1"/>
              <a:t>CryptoDB</a:t>
            </a:r>
            <a:r>
              <a:rPr lang="en-US" sz="3200" dirty="0"/>
              <a:t>, etc. (often updated more frequently, so may be more comprehensive)</a:t>
            </a:r>
          </a:p>
          <a:p>
            <a:endParaRPr lang="en-US" dirty="0"/>
          </a:p>
        </p:txBody>
      </p:sp>
    </p:spTree>
    <p:extLst>
      <p:ext uri="{BB962C8B-B14F-4D97-AF65-F5344CB8AC3E}">
        <p14:creationId xmlns:p14="http://schemas.microsoft.com/office/powerpoint/2010/main" val="206827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0F1D-3FBD-4F40-BA07-E701DA614895}"/>
              </a:ext>
            </a:extLst>
          </p:cNvPr>
          <p:cNvSpPr>
            <a:spLocks noGrp="1"/>
          </p:cNvSpPr>
          <p:nvPr>
            <p:ph type="title"/>
          </p:nvPr>
        </p:nvSpPr>
        <p:spPr/>
        <p:txBody>
          <a:bodyPr/>
          <a:lstStyle/>
          <a:p>
            <a:pPr algn="ctr"/>
            <a:r>
              <a:rPr lang="en-US" dirty="0"/>
              <a:t>Good practice </a:t>
            </a:r>
          </a:p>
        </p:txBody>
      </p:sp>
      <p:sp>
        <p:nvSpPr>
          <p:cNvPr id="3" name="Content Placeholder 2">
            <a:extLst>
              <a:ext uri="{FF2B5EF4-FFF2-40B4-BE49-F238E27FC236}">
                <a16:creationId xmlns:a16="http://schemas.microsoft.com/office/drawing/2014/main" id="{F5FE3FC2-7C14-5A4F-A30F-30577103CA83}"/>
              </a:ext>
            </a:extLst>
          </p:cNvPr>
          <p:cNvSpPr>
            <a:spLocks noGrp="1"/>
          </p:cNvSpPr>
          <p:nvPr>
            <p:ph idx="1"/>
          </p:nvPr>
        </p:nvSpPr>
        <p:spPr/>
        <p:txBody>
          <a:bodyPr/>
          <a:lstStyle/>
          <a:p>
            <a:r>
              <a:rPr lang="en-US" sz="2800" dirty="0"/>
              <a:t>Always use the same biological database for all data files (FASTA + GTF)</a:t>
            </a:r>
          </a:p>
          <a:p>
            <a:endParaRPr lang="en-US" sz="2800" dirty="0"/>
          </a:p>
          <a:p>
            <a:r>
              <a:rPr lang="en-US" dirty="0"/>
              <a:t>Always ensure you know exactly which version of a genome and annotation you are working with </a:t>
            </a:r>
            <a:endParaRPr lang="en-US" sz="2800" dirty="0"/>
          </a:p>
          <a:p>
            <a:endParaRPr lang="en-US" dirty="0"/>
          </a:p>
        </p:txBody>
      </p:sp>
    </p:spTree>
    <p:extLst>
      <p:ext uri="{BB962C8B-B14F-4D97-AF65-F5344CB8AC3E}">
        <p14:creationId xmlns:p14="http://schemas.microsoft.com/office/powerpoint/2010/main" val="2277821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D6AB-EB7E-6B47-A1DF-3141952EF6D0}"/>
              </a:ext>
            </a:extLst>
          </p:cNvPr>
          <p:cNvSpPr>
            <a:spLocks noGrp="1"/>
          </p:cNvSpPr>
          <p:nvPr>
            <p:ph type="title"/>
          </p:nvPr>
        </p:nvSpPr>
        <p:spPr>
          <a:xfrm>
            <a:off x="628650" y="365127"/>
            <a:ext cx="7886700" cy="596408"/>
          </a:xfrm>
        </p:spPr>
        <p:txBody>
          <a:bodyPr>
            <a:normAutofit fontScale="90000"/>
          </a:bodyPr>
          <a:lstStyle/>
          <a:p>
            <a:pPr algn="ctr"/>
            <a:r>
              <a:rPr lang="en-US" dirty="0" err="1"/>
              <a:t>Ensembl</a:t>
            </a:r>
            <a:r>
              <a:rPr lang="en-US" dirty="0"/>
              <a:t> </a:t>
            </a:r>
          </a:p>
        </p:txBody>
      </p:sp>
      <p:pic>
        <p:nvPicPr>
          <p:cNvPr id="4" name="Picture 3" descr="Graphical user interface, application, Teams&#10;&#10;Description automatically generated">
            <a:extLst>
              <a:ext uri="{FF2B5EF4-FFF2-40B4-BE49-F238E27FC236}">
                <a16:creationId xmlns:a16="http://schemas.microsoft.com/office/drawing/2014/main" id="{C47667F0-263C-CC47-9176-3468627D56A0}"/>
              </a:ext>
            </a:extLst>
          </p:cNvPr>
          <p:cNvPicPr>
            <a:picLocks noChangeAspect="1"/>
          </p:cNvPicPr>
          <p:nvPr/>
        </p:nvPicPr>
        <p:blipFill>
          <a:blip r:embed="rId2"/>
          <a:stretch>
            <a:fillRect/>
          </a:stretch>
        </p:blipFill>
        <p:spPr>
          <a:xfrm>
            <a:off x="428919" y="1187608"/>
            <a:ext cx="8286161" cy="4685002"/>
          </a:xfrm>
          <a:prstGeom prst="rect">
            <a:avLst/>
          </a:prstGeom>
          <a:ln>
            <a:noFill/>
          </a:ln>
          <a:effectLst>
            <a:outerShdw blurRad="292100" dist="139700" dir="2700000" algn="tl" rotWithShape="0">
              <a:srgbClr val="333333">
                <a:alpha val="65000"/>
              </a:srgbClr>
            </a:outerShdw>
          </a:effectLst>
        </p:spPr>
      </p:pic>
      <p:sp>
        <p:nvSpPr>
          <p:cNvPr id="5" name="Down Arrow 4">
            <a:extLst>
              <a:ext uri="{FF2B5EF4-FFF2-40B4-BE49-F238E27FC236}">
                <a16:creationId xmlns:a16="http://schemas.microsoft.com/office/drawing/2014/main" id="{D458C7FC-C3C0-0048-980A-9955D79889CE}"/>
              </a:ext>
            </a:extLst>
          </p:cNvPr>
          <p:cNvSpPr/>
          <p:nvPr/>
        </p:nvSpPr>
        <p:spPr>
          <a:xfrm>
            <a:off x="2941163" y="1055802"/>
            <a:ext cx="499620" cy="70465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522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208F-8635-6A4C-B864-D8ED355A2F39}"/>
              </a:ext>
            </a:extLst>
          </p:cNvPr>
          <p:cNvSpPr>
            <a:spLocks noGrp="1"/>
          </p:cNvSpPr>
          <p:nvPr>
            <p:ph type="title"/>
          </p:nvPr>
        </p:nvSpPr>
        <p:spPr/>
        <p:txBody>
          <a:bodyPr/>
          <a:lstStyle/>
          <a:p>
            <a:endParaRPr lang="en-US"/>
          </a:p>
        </p:txBody>
      </p:sp>
      <p:pic>
        <p:nvPicPr>
          <p:cNvPr id="4" name="Picture 3" descr="Graphical user interface, application&#10;&#10;Description automatically generated">
            <a:extLst>
              <a:ext uri="{FF2B5EF4-FFF2-40B4-BE49-F238E27FC236}">
                <a16:creationId xmlns:a16="http://schemas.microsoft.com/office/drawing/2014/main" id="{8A5289DD-40A9-BA47-89D8-6EECE0E9F5DE}"/>
              </a:ext>
            </a:extLst>
          </p:cNvPr>
          <p:cNvPicPr>
            <a:picLocks noChangeAspect="1"/>
          </p:cNvPicPr>
          <p:nvPr/>
        </p:nvPicPr>
        <p:blipFill>
          <a:blip r:embed="rId2"/>
          <a:stretch>
            <a:fillRect/>
          </a:stretch>
        </p:blipFill>
        <p:spPr>
          <a:xfrm>
            <a:off x="314325" y="1015010"/>
            <a:ext cx="8515350" cy="4827980"/>
          </a:xfrm>
          <a:prstGeom prst="rect">
            <a:avLst/>
          </a:prstGeom>
          <a:ln>
            <a:noFill/>
          </a:ln>
          <a:effectLst>
            <a:outerShdw blurRad="292100" dist="139700" dir="2700000" algn="tl" rotWithShape="0">
              <a:srgbClr val="333333">
                <a:alpha val="65000"/>
              </a:srgbClr>
            </a:outerShdw>
          </a:effectLst>
        </p:spPr>
      </p:pic>
      <p:sp>
        <p:nvSpPr>
          <p:cNvPr id="5" name="Down Arrow 4">
            <a:extLst>
              <a:ext uri="{FF2B5EF4-FFF2-40B4-BE49-F238E27FC236}">
                <a16:creationId xmlns:a16="http://schemas.microsoft.com/office/drawing/2014/main" id="{700218F4-5E51-C549-A79A-8626EFF3ACCA}"/>
              </a:ext>
            </a:extLst>
          </p:cNvPr>
          <p:cNvSpPr/>
          <p:nvPr/>
        </p:nvSpPr>
        <p:spPr>
          <a:xfrm rot="5400000">
            <a:off x="1150071" y="2083323"/>
            <a:ext cx="499620" cy="70465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86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F8A9386B-591C-DB41-BF79-3C98F298F845}"/>
              </a:ext>
            </a:extLst>
          </p:cNvPr>
          <p:cNvSpPr/>
          <p:nvPr/>
        </p:nvSpPr>
        <p:spPr>
          <a:xfrm>
            <a:off x="7053942" y="1317404"/>
            <a:ext cx="1759132" cy="361292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6AB77F64-9059-AA47-8EFD-419364D82313}"/>
              </a:ext>
            </a:extLst>
          </p:cNvPr>
          <p:cNvSpPr/>
          <p:nvPr/>
        </p:nvSpPr>
        <p:spPr>
          <a:xfrm>
            <a:off x="156754" y="1317405"/>
            <a:ext cx="6888480" cy="467102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31A01E-5116-C241-87D7-E316E910E9DB}"/>
              </a:ext>
            </a:extLst>
          </p:cNvPr>
          <p:cNvSpPr/>
          <p:nvPr/>
        </p:nvSpPr>
        <p:spPr>
          <a:xfrm>
            <a:off x="5146765" y="4415245"/>
            <a:ext cx="3675017" cy="157317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81C019B4-5A67-664B-A3DC-EC2D9C020E02}"/>
              </a:ext>
            </a:extLst>
          </p:cNvPr>
          <p:cNvPicPr>
            <a:picLocks noChangeAspect="1"/>
          </p:cNvPicPr>
          <p:nvPr/>
        </p:nvPicPr>
        <p:blipFill rotWithShape="1">
          <a:blip r:embed="rId2"/>
          <a:srcRect b="22038"/>
          <a:stretch/>
        </p:blipFill>
        <p:spPr>
          <a:xfrm>
            <a:off x="0" y="1379643"/>
            <a:ext cx="9144000" cy="4536549"/>
          </a:xfrm>
          <a:prstGeom prst="rect">
            <a:avLst/>
          </a:prstGeom>
        </p:spPr>
      </p:pic>
      <p:sp>
        <p:nvSpPr>
          <p:cNvPr id="3" name="TextBox 2">
            <a:extLst>
              <a:ext uri="{FF2B5EF4-FFF2-40B4-BE49-F238E27FC236}">
                <a16:creationId xmlns:a16="http://schemas.microsoft.com/office/drawing/2014/main" id="{0B7A8680-F086-174E-AB1A-46E90FCADF9E}"/>
              </a:ext>
            </a:extLst>
          </p:cNvPr>
          <p:cNvSpPr txBox="1"/>
          <p:nvPr/>
        </p:nvSpPr>
        <p:spPr>
          <a:xfrm>
            <a:off x="1557024" y="5480301"/>
            <a:ext cx="1259960" cy="369332"/>
          </a:xfrm>
          <a:prstGeom prst="rect">
            <a:avLst/>
          </a:prstGeom>
          <a:noFill/>
        </p:spPr>
        <p:txBody>
          <a:bodyPr wrap="none" rtlCol="0">
            <a:spAutoFit/>
          </a:bodyPr>
          <a:lstStyle/>
          <a:p>
            <a:r>
              <a:rPr lang="en-US" b="1" i="1" dirty="0"/>
              <a:t>Past Topics</a:t>
            </a:r>
          </a:p>
        </p:txBody>
      </p:sp>
      <p:sp>
        <p:nvSpPr>
          <p:cNvPr id="9" name="TextBox 8">
            <a:extLst>
              <a:ext uri="{FF2B5EF4-FFF2-40B4-BE49-F238E27FC236}">
                <a16:creationId xmlns:a16="http://schemas.microsoft.com/office/drawing/2014/main" id="{6DB43880-9537-AA41-9ACB-274FCCE84954}"/>
              </a:ext>
            </a:extLst>
          </p:cNvPr>
          <p:cNvSpPr txBox="1"/>
          <p:nvPr/>
        </p:nvSpPr>
        <p:spPr>
          <a:xfrm>
            <a:off x="6772666" y="5478357"/>
            <a:ext cx="1984582" cy="369332"/>
          </a:xfrm>
          <a:prstGeom prst="rect">
            <a:avLst/>
          </a:prstGeom>
          <a:noFill/>
        </p:spPr>
        <p:txBody>
          <a:bodyPr wrap="none" rtlCol="0">
            <a:spAutoFit/>
          </a:bodyPr>
          <a:lstStyle/>
          <a:p>
            <a:r>
              <a:rPr lang="en-US" b="1" i="1" dirty="0"/>
              <a:t>This Weeks’ Topics</a:t>
            </a:r>
          </a:p>
        </p:txBody>
      </p:sp>
      <p:sp>
        <p:nvSpPr>
          <p:cNvPr id="11" name="Rectangle 10">
            <a:extLst>
              <a:ext uri="{FF2B5EF4-FFF2-40B4-BE49-F238E27FC236}">
                <a16:creationId xmlns:a16="http://schemas.microsoft.com/office/drawing/2014/main" id="{F901C7C8-6B81-7F45-8D33-11F03467555F}"/>
              </a:ext>
            </a:extLst>
          </p:cNvPr>
          <p:cNvSpPr/>
          <p:nvPr/>
        </p:nvSpPr>
        <p:spPr>
          <a:xfrm>
            <a:off x="7588002" y="3303165"/>
            <a:ext cx="1040235" cy="17616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Trim galore</a:t>
            </a:r>
          </a:p>
        </p:txBody>
      </p:sp>
    </p:spTree>
    <p:extLst>
      <p:ext uri="{BB962C8B-B14F-4D97-AF65-F5344CB8AC3E}">
        <p14:creationId xmlns:p14="http://schemas.microsoft.com/office/powerpoint/2010/main" val="2345915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53EB-6C39-A645-BB5A-1A05B771C38A}"/>
              </a:ext>
            </a:extLst>
          </p:cNvPr>
          <p:cNvSpPr>
            <a:spLocks noGrp="1"/>
          </p:cNvSpPr>
          <p:nvPr>
            <p:ph type="title"/>
          </p:nvPr>
        </p:nvSpPr>
        <p:spPr/>
        <p:txBody>
          <a:bodyPr/>
          <a:lstStyle/>
          <a:p>
            <a:pPr algn="ctr"/>
            <a:r>
              <a:rPr lang="en-US" sz="4400" dirty="0"/>
              <a:t>Organism-specific biological databases: </a:t>
            </a:r>
            <a:r>
              <a:rPr lang="en-US" sz="4400" dirty="0" err="1"/>
              <a:t>CryptoDB</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6E8CBFE3-13E1-504F-804E-F33BDE1805AD}"/>
              </a:ext>
            </a:extLst>
          </p:cNvPr>
          <p:cNvPicPr>
            <a:picLocks noGrp="1" noChangeAspect="1"/>
          </p:cNvPicPr>
          <p:nvPr>
            <p:ph idx="1"/>
          </p:nvPr>
        </p:nvPicPr>
        <p:blipFill>
          <a:blip r:embed="rId2"/>
          <a:stretch>
            <a:fillRect/>
          </a:stretch>
        </p:blipFill>
        <p:spPr>
          <a:xfrm>
            <a:off x="955200" y="1825625"/>
            <a:ext cx="7233600" cy="4351338"/>
          </a:xfrm>
        </p:spPr>
      </p:pic>
    </p:spTree>
    <p:extLst>
      <p:ext uri="{BB962C8B-B14F-4D97-AF65-F5344CB8AC3E}">
        <p14:creationId xmlns:p14="http://schemas.microsoft.com/office/powerpoint/2010/main" val="2699303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563580F-4DFC-1A48-813A-B942C8333B9F}"/>
              </a:ext>
            </a:extLst>
          </p:cNvPr>
          <p:cNvSpPr/>
          <p:nvPr/>
        </p:nvSpPr>
        <p:spPr>
          <a:xfrm>
            <a:off x="615002" y="1433015"/>
            <a:ext cx="2619517" cy="102358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FASTA</a:t>
            </a:r>
          </a:p>
          <a:p>
            <a:pPr algn="ctr"/>
            <a:r>
              <a:rPr lang="en-US" sz="2400" dirty="0">
                <a:solidFill>
                  <a:sysClr val="windowText" lastClr="000000"/>
                </a:solidFill>
              </a:rPr>
              <a:t>reference</a:t>
            </a:r>
          </a:p>
        </p:txBody>
      </p:sp>
      <p:sp>
        <p:nvSpPr>
          <p:cNvPr id="6" name="Rounded Rectangle 5">
            <a:extLst>
              <a:ext uri="{FF2B5EF4-FFF2-40B4-BE49-F238E27FC236}">
                <a16:creationId xmlns:a16="http://schemas.microsoft.com/office/drawing/2014/main" id="{8E66D9CB-9B9A-1A49-99C8-D4C8AE12DEBB}"/>
              </a:ext>
            </a:extLst>
          </p:cNvPr>
          <p:cNvSpPr/>
          <p:nvPr/>
        </p:nvSpPr>
        <p:spPr>
          <a:xfrm>
            <a:off x="5707893" y="1433015"/>
            <a:ext cx="2619517" cy="1023582"/>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GTF</a:t>
            </a:r>
          </a:p>
        </p:txBody>
      </p:sp>
      <p:sp>
        <p:nvSpPr>
          <p:cNvPr id="7" name="Rounded Rectangle 6">
            <a:extLst>
              <a:ext uri="{FF2B5EF4-FFF2-40B4-BE49-F238E27FC236}">
                <a16:creationId xmlns:a16="http://schemas.microsoft.com/office/drawing/2014/main" id="{740243C0-1D64-3347-B6D4-F4361E8F4CF5}"/>
              </a:ext>
            </a:extLst>
          </p:cNvPr>
          <p:cNvSpPr/>
          <p:nvPr/>
        </p:nvSpPr>
        <p:spPr>
          <a:xfrm>
            <a:off x="615002" y="3182203"/>
            <a:ext cx="2619517" cy="1023582"/>
          </a:xfrm>
          <a:prstGeom prst="roundRect">
            <a:avLst/>
          </a:prstGeom>
          <a:solidFill>
            <a:schemeClr val="accent2">
              <a:lumMod val="40000"/>
              <a:lumOff val="60000"/>
            </a:schemeClr>
          </a:solid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Indexed Genome*</a:t>
            </a:r>
          </a:p>
        </p:txBody>
      </p:sp>
      <p:sp>
        <p:nvSpPr>
          <p:cNvPr id="11" name="Oval 10">
            <a:extLst>
              <a:ext uri="{FF2B5EF4-FFF2-40B4-BE49-F238E27FC236}">
                <a16:creationId xmlns:a16="http://schemas.microsoft.com/office/drawing/2014/main" id="{3AA1FE54-6209-3E4F-BD02-2BB91D7DE461}"/>
              </a:ext>
            </a:extLst>
          </p:cNvPr>
          <p:cNvSpPr/>
          <p:nvPr/>
        </p:nvSpPr>
        <p:spPr>
          <a:xfrm>
            <a:off x="6573405" y="328316"/>
            <a:ext cx="888492" cy="746761"/>
          </a:xfrm>
          <a:prstGeom prst="ellipse">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ysClr val="windowText" lastClr="000000"/>
                </a:solidFill>
              </a:rPr>
              <a:t>2</a:t>
            </a:r>
          </a:p>
        </p:txBody>
      </p:sp>
      <p:sp>
        <p:nvSpPr>
          <p:cNvPr id="12" name="Oval 11">
            <a:extLst>
              <a:ext uri="{FF2B5EF4-FFF2-40B4-BE49-F238E27FC236}">
                <a16:creationId xmlns:a16="http://schemas.microsoft.com/office/drawing/2014/main" id="{8B339946-4990-D946-9755-6421415A30B8}"/>
              </a:ext>
            </a:extLst>
          </p:cNvPr>
          <p:cNvSpPr/>
          <p:nvPr/>
        </p:nvSpPr>
        <p:spPr>
          <a:xfrm>
            <a:off x="1480514" y="334028"/>
            <a:ext cx="888492" cy="746761"/>
          </a:xfrm>
          <a:prstGeom prst="ellipse">
            <a:avLst/>
          </a:prstGeom>
          <a:solidFill>
            <a:schemeClr val="accent2">
              <a:lumMod val="40000"/>
              <a:lumOff val="6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ysClr val="windowText" lastClr="000000"/>
                </a:solidFill>
              </a:rPr>
              <a:t>1</a:t>
            </a:r>
          </a:p>
        </p:txBody>
      </p:sp>
      <p:cxnSp>
        <p:nvCxnSpPr>
          <p:cNvPr id="14" name="Straight Arrow Connector 13">
            <a:extLst>
              <a:ext uri="{FF2B5EF4-FFF2-40B4-BE49-F238E27FC236}">
                <a16:creationId xmlns:a16="http://schemas.microsoft.com/office/drawing/2014/main" id="{D545615B-4637-9C46-90B4-BE54E60432EB}"/>
              </a:ext>
            </a:extLst>
          </p:cNvPr>
          <p:cNvCxnSpPr>
            <a:stCxn id="4" idx="2"/>
            <a:endCxn id="7" idx="0"/>
          </p:cNvCxnSpPr>
          <p:nvPr/>
        </p:nvCxnSpPr>
        <p:spPr>
          <a:xfrm>
            <a:off x="1924761" y="2456597"/>
            <a:ext cx="0" cy="725606"/>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506B927-062D-B645-B983-81F8BCC40BFB}"/>
              </a:ext>
            </a:extLst>
          </p:cNvPr>
          <p:cNvCxnSpPr>
            <a:cxnSpLocks/>
          </p:cNvCxnSpPr>
          <p:nvPr/>
        </p:nvCxnSpPr>
        <p:spPr>
          <a:xfrm flipH="1">
            <a:off x="6114197" y="2466833"/>
            <a:ext cx="998988" cy="2664725"/>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B338A4B-4528-3644-86D5-B499A0DA64D2}"/>
              </a:ext>
            </a:extLst>
          </p:cNvPr>
          <p:cNvCxnSpPr>
            <a:cxnSpLocks/>
          </p:cNvCxnSpPr>
          <p:nvPr/>
        </p:nvCxnSpPr>
        <p:spPr>
          <a:xfrm>
            <a:off x="1927461" y="4205785"/>
            <a:ext cx="1307058" cy="92577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Rounded Rectangle 18">
            <a:extLst>
              <a:ext uri="{FF2B5EF4-FFF2-40B4-BE49-F238E27FC236}">
                <a16:creationId xmlns:a16="http://schemas.microsoft.com/office/drawing/2014/main" id="{C4E380CC-FEEF-0543-AD23-1659A955E8BE}"/>
              </a:ext>
            </a:extLst>
          </p:cNvPr>
          <p:cNvSpPr/>
          <p:nvPr/>
        </p:nvSpPr>
        <p:spPr>
          <a:xfrm>
            <a:off x="615002" y="5229367"/>
            <a:ext cx="8010383" cy="12965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READY FOR ALIGNMENT</a:t>
            </a:r>
          </a:p>
        </p:txBody>
      </p:sp>
    </p:spTree>
    <p:extLst>
      <p:ext uri="{BB962C8B-B14F-4D97-AF65-F5344CB8AC3E}">
        <p14:creationId xmlns:p14="http://schemas.microsoft.com/office/powerpoint/2010/main" val="1514118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30CDD-A739-0548-82B4-C5AF6601F4B4}"/>
              </a:ext>
            </a:extLst>
          </p:cNvPr>
          <p:cNvSpPr>
            <a:spLocks noGrp="1"/>
          </p:cNvSpPr>
          <p:nvPr>
            <p:ph type="title"/>
          </p:nvPr>
        </p:nvSpPr>
        <p:spPr>
          <a:xfrm>
            <a:off x="628650" y="2409078"/>
            <a:ext cx="7886700" cy="1325563"/>
          </a:xfrm>
        </p:spPr>
        <p:txBody>
          <a:bodyPr/>
          <a:lstStyle/>
          <a:p>
            <a:pPr algn="ctr"/>
            <a:r>
              <a:rPr lang="en-US" dirty="0"/>
              <a:t>Class activity #2 indexing genomes</a:t>
            </a:r>
          </a:p>
        </p:txBody>
      </p:sp>
    </p:spTree>
    <p:extLst>
      <p:ext uri="{BB962C8B-B14F-4D97-AF65-F5344CB8AC3E}">
        <p14:creationId xmlns:p14="http://schemas.microsoft.com/office/powerpoint/2010/main" val="4232104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30339-91E1-114B-AF3D-313F7B548968}"/>
              </a:ext>
            </a:extLst>
          </p:cNvPr>
          <p:cNvSpPr>
            <a:spLocks noGrp="1"/>
          </p:cNvSpPr>
          <p:nvPr>
            <p:ph type="title"/>
          </p:nvPr>
        </p:nvSpPr>
        <p:spPr/>
        <p:txBody>
          <a:bodyPr/>
          <a:lstStyle/>
          <a:p>
            <a:pPr algn="ctr"/>
            <a:r>
              <a:rPr lang="en-US" dirty="0"/>
              <a:t>1-on-1 Time </a:t>
            </a:r>
          </a:p>
        </p:txBody>
      </p:sp>
      <p:sp>
        <p:nvSpPr>
          <p:cNvPr id="3" name="Content Placeholder 2">
            <a:extLst>
              <a:ext uri="{FF2B5EF4-FFF2-40B4-BE49-F238E27FC236}">
                <a16:creationId xmlns:a16="http://schemas.microsoft.com/office/drawing/2014/main" id="{E6FF8399-FCF9-C648-9E80-9E83B58C6A99}"/>
              </a:ext>
            </a:extLst>
          </p:cNvPr>
          <p:cNvSpPr>
            <a:spLocks noGrp="1"/>
          </p:cNvSpPr>
          <p:nvPr>
            <p:ph idx="1"/>
          </p:nvPr>
        </p:nvSpPr>
        <p:spPr/>
        <p:txBody>
          <a:bodyPr>
            <a:normAutofit fontScale="92500" lnSpcReduction="10000"/>
          </a:bodyPr>
          <a:lstStyle/>
          <a:p>
            <a:r>
              <a:rPr lang="en-US" dirty="0" err="1"/>
              <a:t>Conda</a:t>
            </a:r>
            <a:r>
              <a:rPr lang="en-US" dirty="0"/>
              <a:t> installation – I’m going to triage these for another time. Apologies, but I would like to get everyone ready for HW#8.  </a:t>
            </a:r>
          </a:p>
          <a:p>
            <a:r>
              <a:rPr lang="en-US" dirty="0"/>
              <a:t>If you want my advice on a paper/dataset, please email the paper and GEO accession number and I will get back to you Wednesday. </a:t>
            </a:r>
          </a:p>
          <a:p>
            <a:r>
              <a:rPr lang="en-US" dirty="0"/>
              <a:t>Other questions: HW#8 specific, i.e. How to fill out Metadata? Please stay. </a:t>
            </a:r>
          </a:p>
          <a:p>
            <a:endParaRPr lang="en-US" dirty="0"/>
          </a:p>
          <a:p>
            <a:r>
              <a:rPr lang="en-US" dirty="0"/>
              <a:t>If you have any other questions, not in these categories, please raise your hand now. </a:t>
            </a:r>
          </a:p>
        </p:txBody>
      </p:sp>
    </p:spTree>
    <p:extLst>
      <p:ext uri="{BB962C8B-B14F-4D97-AF65-F5344CB8AC3E}">
        <p14:creationId xmlns:p14="http://schemas.microsoft.com/office/powerpoint/2010/main" val="351830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FCADE5B0-E9B4-0649-8BE0-C4C2B87B26B7}"/>
              </a:ext>
            </a:extLst>
          </p:cNvPr>
          <p:cNvSpPr txBox="1">
            <a:spLocks/>
          </p:cNvSpPr>
          <p:nvPr/>
        </p:nvSpPr>
        <p:spPr>
          <a:xfrm>
            <a:off x="685800" y="1454872"/>
            <a:ext cx="8042564" cy="1814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t>FASTQC recap</a:t>
            </a:r>
          </a:p>
        </p:txBody>
      </p:sp>
    </p:spTree>
    <p:extLst>
      <p:ext uri="{BB962C8B-B14F-4D97-AF65-F5344CB8AC3E}">
        <p14:creationId xmlns:p14="http://schemas.microsoft.com/office/powerpoint/2010/main" val="375705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426F-DF99-A341-8951-32F0C16F137C}"/>
              </a:ext>
            </a:extLst>
          </p:cNvPr>
          <p:cNvSpPr>
            <a:spLocks noGrp="1"/>
          </p:cNvSpPr>
          <p:nvPr>
            <p:ph type="title"/>
          </p:nvPr>
        </p:nvSpPr>
        <p:spPr/>
        <p:txBody>
          <a:bodyPr/>
          <a:lstStyle/>
          <a:p>
            <a:pPr algn="ctr"/>
            <a:r>
              <a:rPr lang="en-US" dirty="0"/>
              <a:t>Step 1: FASTQC</a:t>
            </a:r>
          </a:p>
        </p:txBody>
      </p:sp>
      <p:sp>
        <p:nvSpPr>
          <p:cNvPr id="3" name="Content Placeholder 2">
            <a:extLst>
              <a:ext uri="{FF2B5EF4-FFF2-40B4-BE49-F238E27FC236}">
                <a16:creationId xmlns:a16="http://schemas.microsoft.com/office/drawing/2014/main" id="{5FE857FD-BD67-DC43-AA53-901E903BFB76}"/>
              </a:ext>
            </a:extLst>
          </p:cNvPr>
          <p:cNvSpPr>
            <a:spLocks noGrp="1"/>
          </p:cNvSpPr>
          <p:nvPr>
            <p:ph idx="1"/>
          </p:nvPr>
        </p:nvSpPr>
        <p:spPr/>
        <p:txBody>
          <a:bodyPr>
            <a:normAutofit lnSpcReduction="10000"/>
          </a:bodyPr>
          <a:lstStyle/>
          <a:p>
            <a:pPr marL="0" indent="0">
              <a:buNone/>
            </a:pPr>
            <a:r>
              <a:rPr lang="en-US" dirty="0"/>
              <a:t>Two basic questions of QC </a:t>
            </a:r>
          </a:p>
          <a:p>
            <a:endParaRPr lang="en-US" dirty="0"/>
          </a:p>
          <a:p>
            <a:r>
              <a:rPr lang="en-US" dirty="0"/>
              <a:t>How successful was the actual sequencing? </a:t>
            </a:r>
          </a:p>
          <a:p>
            <a:pPr lvl="1"/>
            <a:r>
              <a:rPr lang="en-US" dirty="0"/>
              <a:t>High base call confidence &lt;30 </a:t>
            </a:r>
            <a:r>
              <a:rPr lang="en-US" dirty="0" err="1"/>
              <a:t>phred</a:t>
            </a:r>
            <a:r>
              <a:rPr lang="en-US" dirty="0"/>
              <a:t> score </a:t>
            </a:r>
          </a:p>
          <a:p>
            <a:pPr lvl="1"/>
            <a:endParaRPr lang="en-US" dirty="0"/>
          </a:p>
          <a:p>
            <a:pPr marL="457200" lvl="1" indent="0">
              <a:buNone/>
            </a:pPr>
            <a:endParaRPr lang="en-US" dirty="0"/>
          </a:p>
          <a:p>
            <a:r>
              <a:rPr lang="en-US" dirty="0"/>
              <a:t>Did the library prep generate a faithful representation of the DNA/RNA molecules in the sample? </a:t>
            </a:r>
          </a:p>
          <a:p>
            <a:pPr lvl="1"/>
            <a:r>
              <a:rPr lang="en-US" dirty="0"/>
              <a:t>No contaminations (rRNA, adapters, primers, etc.)</a:t>
            </a:r>
          </a:p>
          <a:p>
            <a:pPr lvl="1"/>
            <a:r>
              <a:rPr lang="en-US" dirty="0"/>
              <a:t>No bias towards fragments of certain GC contents/sizes </a:t>
            </a:r>
          </a:p>
          <a:p>
            <a:pPr marL="457200" lvl="1" indent="0">
              <a:buNone/>
            </a:pPr>
            <a:endParaRPr lang="en-US" dirty="0"/>
          </a:p>
        </p:txBody>
      </p:sp>
    </p:spTree>
    <p:extLst>
      <p:ext uri="{BB962C8B-B14F-4D97-AF65-F5344CB8AC3E}">
        <p14:creationId xmlns:p14="http://schemas.microsoft.com/office/powerpoint/2010/main" val="568853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454872"/>
            <a:ext cx="8042564" cy="1814801"/>
          </a:xfrm>
        </p:spPr>
        <p:txBody>
          <a:bodyPr/>
          <a:lstStyle/>
          <a:p>
            <a:r>
              <a:rPr lang="en-GB" dirty="0"/>
              <a:t>Trimming</a:t>
            </a:r>
          </a:p>
        </p:txBody>
      </p:sp>
    </p:spTree>
    <p:extLst>
      <p:ext uri="{BB962C8B-B14F-4D97-AF65-F5344CB8AC3E}">
        <p14:creationId xmlns:p14="http://schemas.microsoft.com/office/powerpoint/2010/main" val="381291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818C-950F-7B44-8747-FC2395315428}"/>
              </a:ext>
            </a:extLst>
          </p:cNvPr>
          <p:cNvSpPr>
            <a:spLocks noGrp="1"/>
          </p:cNvSpPr>
          <p:nvPr>
            <p:ph type="title"/>
          </p:nvPr>
        </p:nvSpPr>
        <p:spPr/>
        <p:txBody>
          <a:bodyPr/>
          <a:lstStyle/>
          <a:p>
            <a:r>
              <a:rPr lang="en-US" dirty="0"/>
              <a:t>Step 2: Clean the FASTQ files</a:t>
            </a:r>
          </a:p>
        </p:txBody>
      </p:sp>
      <p:sp>
        <p:nvSpPr>
          <p:cNvPr id="3" name="Content Placeholder 2">
            <a:extLst>
              <a:ext uri="{FF2B5EF4-FFF2-40B4-BE49-F238E27FC236}">
                <a16:creationId xmlns:a16="http://schemas.microsoft.com/office/drawing/2014/main" id="{6D1A26FA-47FC-FF4C-9ADA-6308C07F50F6}"/>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Raw reads may suffer from the following: </a:t>
            </a:r>
          </a:p>
          <a:p>
            <a:pPr lvl="1"/>
            <a:r>
              <a:rPr lang="en-US" dirty="0">
                <a:latin typeface="Times New Roman" panose="02020603050405020304" pitchFamily="18" charset="0"/>
                <a:cs typeface="Times New Roman" panose="02020603050405020304" pitchFamily="18" charset="0"/>
              </a:rPr>
              <a:t>Presence of adaptors </a:t>
            </a:r>
          </a:p>
          <a:p>
            <a:pPr lvl="1"/>
            <a:r>
              <a:rPr lang="en-US" dirty="0">
                <a:latin typeface="Times New Roman" panose="02020603050405020304" pitchFamily="18" charset="0"/>
                <a:cs typeface="Times New Roman" panose="02020603050405020304" pitchFamily="18" charset="0"/>
              </a:rPr>
              <a:t>Low quality reads</a:t>
            </a:r>
          </a:p>
          <a:p>
            <a:pPr lvl="1"/>
            <a:r>
              <a:rPr lang="en-US" dirty="0">
                <a:latin typeface="Times New Roman" panose="02020603050405020304" pitchFamily="18" charset="0"/>
                <a:cs typeface="Times New Roman" panose="02020603050405020304" pitchFamily="18" charset="0"/>
              </a:rPr>
              <a:t>Or other issues that result in low base call </a:t>
            </a:r>
          </a:p>
          <a:p>
            <a:endParaRPr lang="en-US" dirty="0">
              <a:latin typeface="Times New Roman" panose="02020603050405020304" pitchFamily="18" charset="0"/>
              <a:cs typeface="Times New Roman" panose="02020603050405020304" pitchFamily="18" charset="0"/>
            </a:endParaRPr>
          </a:p>
          <a:p>
            <a:r>
              <a:rPr lang="en-US" sz="2800" spc="-5" dirty="0">
                <a:latin typeface="Times New Roman" panose="02020603050405020304" pitchFamily="18" charset="0"/>
                <a:cs typeface="Times New Roman" panose="02020603050405020304" pitchFamily="18" charset="0"/>
              </a:rPr>
              <a:t>Trimming is </a:t>
            </a:r>
            <a:r>
              <a:rPr lang="en-US" sz="2800" i="1" spc="-5" dirty="0">
                <a:latin typeface="Times New Roman" panose="02020603050405020304" pitchFamily="18" charset="0"/>
                <a:cs typeface="Times New Roman" panose="02020603050405020304" pitchFamily="18" charset="0"/>
              </a:rPr>
              <a:t>optional</a:t>
            </a:r>
            <a:endParaRPr lang="en-US" i="1" spc="-5" dirty="0">
              <a:latin typeface="Times New Roman" panose="02020603050405020304" pitchFamily="18" charset="0"/>
              <a:cs typeface="Times New Roman" panose="02020603050405020304" pitchFamily="18" charset="0"/>
            </a:endParaRPr>
          </a:p>
          <a:p>
            <a:endParaRPr lang="en-US" spc="-5"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Caution: Avoid aggressive clipping as this could cause miss-mapping </a:t>
            </a:r>
          </a:p>
          <a:p>
            <a:pPr marL="0" indent="0">
              <a:buNone/>
            </a:pPr>
            <a:endParaRPr lang="en-US" dirty="0"/>
          </a:p>
        </p:txBody>
      </p:sp>
    </p:spTree>
    <p:extLst>
      <p:ext uri="{BB962C8B-B14F-4D97-AF65-F5344CB8AC3E}">
        <p14:creationId xmlns:p14="http://schemas.microsoft.com/office/powerpoint/2010/main" val="2972929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EF4C-08F3-A548-AB1A-39B34509A089}"/>
              </a:ext>
            </a:extLst>
          </p:cNvPr>
          <p:cNvSpPr>
            <a:spLocks noGrp="1"/>
          </p:cNvSpPr>
          <p:nvPr>
            <p:ph type="title"/>
          </p:nvPr>
        </p:nvSpPr>
        <p:spPr/>
        <p:txBody>
          <a:bodyPr/>
          <a:lstStyle/>
          <a:p>
            <a:pPr algn="ctr"/>
            <a:r>
              <a:rPr lang="en-US" dirty="0"/>
              <a:t>Why optional?</a:t>
            </a:r>
          </a:p>
        </p:txBody>
      </p:sp>
      <p:sp>
        <p:nvSpPr>
          <p:cNvPr id="3" name="Content Placeholder 2">
            <a:extLst>
              <a:ext uri="{FF2B5EF4-FFF2-40B4-BE49-F238E27FC236}">
                <a16:creationId xmlns:a16="http://schemas.microsoft.com/office/drawing/2014/main" id="{2993EC56-A2DE-A243-845B-6F2E527D21FD}"/>
              </a:ext>
            </a:extLst>
          </p:cNvPr>
          <p:cNvSpPr>
            <a:spLocks noGrp="1"/>
          </p:cNvSpPr>
          <p:nvPr>
            <p:ph idx="1"/>
          </p:nvPr>
        </p:nvSpPr>
        <p:spPr/>
        <p:txBody>
          <a:bodyPr>
            <a:normAutofit lnSpcReduction="10000"/>
          </a:bodyPr>
          <a:lstStyle/>
          <a:p>
            <a:r>
              <a:rPr lang="en-US" dirty="0"/>
              <a:t>Modern “local aligners” like the STAR aligner, will “soft-clip” non-matching sequences </a:t>
            </a:r>
          </a:p>
          <a:p>
            <a:pPr marL="0" indent="0">
              <a:buNone/>
            </a:pPr>
            <a:endParaRPr lang="en-US" dirty="0"/>
          </a:p>
          <a:p>
            <a:r>
              <a:rPr lang="en-US" dirty="0"/>
              <a:t>Other pseudo-aligners like Salmon or </a:t>
            </a:r>
            <a:r>
              <a:rPr lang="en-US" dirty="0" err="1"/>
              <a:t>Kallisto</a:t>
            </a:r>
            <a:r>
              <a:rPr lang="en-US" dirty="0"/>
              <a:t> will not have a problem with reads containing adapter sequences </a:t>
            </a:r>
          </a:p>
          <a:p>
            <a:endParaRPr lang="en-US" dirty="0"/>
          </a:p>
          <a:p>
            <a:r>
              <a:rPr lang="en-US" dirty="0"/>
              <a:t>However, if the data is being used for </a:t>
            </a:r>
            <a:r>
              <a:rPr lang="en-US" dirty="0">
                <a:solidFill>
                  <a:srgbClr val="FF0000"/>
                </a:solidFill>
              </a:rPr>
              <a:t>variant analysis </a:t>
            </a:r>
            <a:r>
              <a:rPr lang="en-US" dirty="0"/>
              <a:t>or </a:t>
            </a:r>
            <a:r>
              <a:rPr lang="en-US" dirty="0">
                <a:solidFill>
                  <a:srgbClr val="0070C0"/>
                </a:solidFill>
              </a:rPr>
              <a:t>genome assembly</a:t>
            </a:r>
            <a:r>
              <a:rPr lang="en-US" dirty="0"/>
              <a:t>, reads should be trimmed </a:t>
            </a:r>
          </a:p>
        </p:txBody>
      </p:sp>
    </p:spTree>
    <p:extLst>
      <p:ext uri="{BB962C8B-B14F-4D97-AF65-F5344CB8AC3E}">
        <p14:creationId xmlns:p14="http://schemas.microsoft.com/office/powerpoint/2010/main" val="991199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727</TotalTime>
  <Words>1534</Words>
  <Application>Microsoft Macintosh PowerPoint</Application>
  <PresentationFormat>On-screen Show (4:3)</PresentationFormat>
  <Paragraphs>329</Paragraphs>
  <Slides>43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Courier</vt:lpstr>
      <vt:lpstr>Helvetica</vt:lpstr>
      <vt:lpstr>Menlo</vt:lpstr>
      <vt:lpstr>Times</vt:lpstr>
      <vt:lpstr>Times New Roman</vt:lpstr>
      <vt:lpstr>Office Theme</vt:lpstr>
      <vt:lpstr>PowerPoint Presentation</vt:lpstr>
      <vt:lpstr>Outline</vt:lpstr>
      <vt:lpstr>Learning objectives </vt:lpstr>
      <vt:lpstr>PowerPoint Presentation</vt:lpstr>
      <vt:lpstr>PowerPoint Presentation</vt:lpstr>
      <vt:lpstr>Step 1: FASTQC</vt:lpstr>
      <vt:lpstr>Trimming</vt:lpstr>
      <vt:lpstr>Step 2: Clean the FASTQ files</vt:lpstr>
      <vt:lpstr>Why optional?</vt:lpstr>
      <vt:lpstr>Common programs used for trimming</vt:lpstr>
      <vt:lpstr>How would you run “trim galore”? </vt:lpstr>
      <vt:lpstr>Use module to load </vt:lpstr>
      <vt:lpstr>Class Activity #1 </vt:lpstr>
      <vt:lpstr>PowerPoint Presentation</vt:lpstr>
      <vt:lpstr>Mapping to Reference</vt:lpstr>
      <vt:lpstr>Read alignment / “mapping”</vt:lpstr>
      <vt:lpstr>The general challenge</vt:lpstr>
      <vt:lpstr>The challenge with RNA-Seq specifically…</vt:lpstr>
      <vt:lpstr>Exon-exon spanning reads </vt:lpstr>
      <vt:lpstr>Some opt to align to transcriptome instead</vt:lpstr>
      <vt:lpstr>Mapping</vt:lpstr>
      <vt:lpstr>Genome vs Transcriptome?</vt:lpstr>
      <vt:lpstr>What the scientific community does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Aligners - Speed and Memory</vt:lpstr>
      <vt:lpstr>Reference genomes and annotation</vt:lpstr>
      <vt:lpstr>Reference Genome</vt:lpstr>
      <vt:lpstr>Annotation </vt:lpstr>
      <vt:lpstr>GTF files</vt:lpstr>
      <vt:lpstr>Where to find genomic files</vt:lpstr>
      <vt:lpstr>Good practice </vt:lpstr>
      <vt:lpstr>Ensembl </vt:lpstr>
      <vt:lpstr>PowerPoint Presentation</vt:lpstr>
      <vt:lpstr>Organism-specific biological databases: CryptoDB</vt:lpstr>
      <vt:lpstr>PowerPoint Presentation</vt:lpstr>
      <vt:lpstr>Class activity #2 indexing genomes</vt:lpstr>
      <vt:lpstr>1-on-1 Time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Princess Rodriguez Ramirez</dc:creator>
  <cp:lastModifiedBy>Princess Rodriguez Ramirez</cp:lastModifiedBy>
  <cp:revision>26</cp:revision>
  <dcterms:created xsi:type="dcterms:W3CDTF">2023-02-19T16:06:08Z</dcterms:created>
  <dcterms:modified xsi:type="dcterms:W3CDTF">2024-02-27T01:37:57Z</dcterms:modified>
</cp:coreProperties>
</file>